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5" r:id="rId1"/>
  </p:sldMasterIdLst>
  <p:notesMasterIdLst>
    <p:notesMasterId r:id="rId88"/>
  </p:notesMasterIdLst>
  <p:handoutMasterIdLst>
    <p:handoutMasterId r:id="rId89"/>
  </p:handoutMasterIdLst>
  <p:sldIdLst>
    <p:sldId id="266" r:id="rId2"/>
    <p:sldId id="332" r:id="rId3"/>
    <p:sldId id="333" r:id="rId4"/>
    <p:sldId id="334" r:id="rId5"/>
    <p:sldId id="335" r:id="rId6"/>
    <p:sldId id="289" r:id="rId7"/>
    <p:sldId id="336" r:id="rId8"/>
    <p:sldId id="337" r:id="rId9"/>
    <p:sldId id="338" r:id="rId10"/>
    <p:sldId id="292" r:id="rId11"/>
    <p:sldId id="339" r:id="rId12"/>
    <p:sldId id="340" r:id="rId13"/>
    <p:sldId id="341" r:id="rId14"/>
    <p:sldId id="295" r:id="rId15"/>
    <p:sldId id="296" r:id="rId16"/>
    <p:sldId id="329" r:id="rId17"/>
    <p:sldId id="344" r:id="rId18"/>
    <p:sldId id="342" r:id="rId19"/>
    <p:sldId id="343" r:id="rId20"/>
    <p:sldId id="293" r:id="rId21"/>
    <p:sldId id="345" r:id="rId22"/>
    <p:sldId id="298" r:id="rId23"/>
    <p:sldId id="299" r:id="rId24"/>
    <p:sldId id="300" r:id="rId25"/>
    <p:sldId id="301" r:id="rId26"/>
    <p:sldId id="302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04" r:id="rId37"/>
    <p:sldId id="306" r:id="rId38"/>
    <p:sldId id="355" r:id="rId39"/>
    <p:sldId id="356" r:id="rId40"/>
    <p:sldId id="357" r:id="rId41"/>
    <p:sldId id="358" r:id="rId42"/>
    <p:sldId id="359" r:id="rId43"/>
    <p:sldId id="361" r:id="rId44"/>
    <p:sldId id="360" r:id="rId45"/>
    <p:sldId id="362" r:id="rId46"/>
    <p:sldId id="363" r:id="rId47"/>
    <p:sldId id="364" r:id="rId48"/>
    <p:sldId id="365" r:id="rId49"/>
    <p:sldId id="366" r:id="rId50"/>
    <p:sldId id="367" r:id="rId51"/>
    <p:sldId id="316" r:id="rId52"/>
    <p:sldId id="317" r:id="rId53"/>
    <p:sldId id="314" r:id="rId54"/>
    <p:sldId id="368" r:id="rId55"/>
    <p:sldId id="369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19" r:id="rId64"/>
    <p:sldId id="377" r:id="rId65"/>
    <p:sldId id="378" r:id="rId66"/>
    <p:sldId id="379" r:id="rId67"/>
    <p:sldId id="380" r:id="rId68"/>
    <p:sldId id="381" r:id="rId69"/>
    <p:sldId id="382" r:id="rId70"/>
    <p:sldId id="383" r:id="rId71"/>
    <p:sldId id="384" r:id="rId72"/>
    <p:sldId id="323" r:id="rId73"/>
    <p:sldId id="324" r:id="rId74"/>
    <p:sldId id="387" r:id="rId75"/>
    <p:sldId id="386" r:id="rId76"/>
    <p:sldId id="388" r:id="rId77"/>
    <p:sldId id="389" r:id="rId78"/>
    <p:sldId id="325" r:id="rId79"/>
    <p:sldId id="390" r:id="rId80"/>
    <p:sldId id="326" r:id="rId81"/>
    <p:sldId id="391" r:id="rId82"/>
    <p:sldId id="392" r:id="rId83"/>
    <p:sldId id="327" r:id="rId84"/>
    <p:sldId id="393" r:id="rId85"/>
    <p:sldId id="394" r:id="rId86"/>
    <p:sldId id="395" r:id="rId8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0000"/>
    <a:srgbClr val="E6E6E6"/>
    <a:srgbClr val="00CC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7" autoAdjust="0"/>
    <p:restoredTop sz="84392" autoAdjust="0"/>
  </p:normalViewPr>
  <p:slideViewPr>
    <p:cSldViewPr>
      <p:cViewPr varScale="1">
        <p:scale>
          <a:sx n="74" d="100"/>
          <a:sy n="74" d="100"/>
        </p:scale>
        <p:origin x="19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23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0E3BA-5E5D-45A5-AB77-3DA849C97F2F}" type="datetimeFigureOut">
              <a:rPr lang="en-US" smtClean="0"/>
              <a:t>4/9/2015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95A0D-DC09-4BFE-B5F8-6DB7BD7B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37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CA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CA" altLang="en-US"/>
          </a:p>
        </p:txBody>
      </p:sp>
      <p:sp>
        <p:nvSpPr>
          <p:cNvPr id="307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noProof="0" smtClean="0"/>
              <a:t>Click to edit Master text styles</a:t>
            </a:r>
          </a:p>
          <a:p>
            <a:pPr lvl="1"/>
            <a:r>
              <a:rPr lang="en-CA" altLang="en-US" noProof="0" smtClean="0"/>
              <a:t>Second level</a:t>
            </a:r>
          </a:p>
          <a:p>
            <a:pPr lvl="2"/>
            <a:r>
              <a:rPr lang="en-CA" altLang="en-US" noProof="0" smtClean="0"/>
              <a:t>Third level</a:t>
            </a:r>
          </a:p>
          <a:p>
            <a:pPr lvl="3"/>
            <a:r>
              <a:rPr lang="en-CA" altLang="en-US" noProof="0" smtClean="0"/>
              <a:t>Fourth level</a:t>
            </a:r>
          </a:p>
          <a:p>
            <a:pPr lvl="4"/>
            <a:r>
              <a:rPr lang="en-CA" altLang="en-US" noProof="0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CA" alt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5C8C162-74F8-4EC0-B1FB-BC92081475B2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900286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FA5ECF-4772-4A89-8F63-BDE64D379AEF}" type="slidenum">
              <a:rPr kumimoji="0" lang="en-CA" altLang="en-US" smtClean="0"/>
              <a:pPr>
                <a:spcBef>
                  <a:spcPct val="0"/>
                </a:spcBef>
              </a:pPr>
              <a:t>1</a:t>
            </a:fld>
            <a:endParaRPr kumimoji="0" lang="en-CA" altLang="en-US" smtClean="0"/>
          </a:p>
        </p:txBody>
      </p:sp>
      <p:sp>
        <p:nvSpPr>
          <p:cNvPr id="51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489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Other aromatic substitutions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26D7629-1444-4392-9DF7-BA6DEAC2B81E}" type="slidenum">
              <a:rPr lang="en-CA" altLang="en-US" smtClean="0">
                <a:latin typeface="Times New Roman" panose="02020603050405020304" pitchFamily="18" charset="0"/>
              </a:rPr>
              <a:pPr/>
              <a:t>13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614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Other aromatic substitutions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4AE4BD-B3AF-44B2-AAF0-29463F549AF5}" type="slidenum">
              <a:rPr lang="en-CA" altLang="en-US" smtClean="0">
                <a:latin typeface="Times New Roman" panose="02020603050405020304" pitchFamily="18" charset="0"/>
              </a:rPr>
              <a:pPr/>
              <a:t>14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63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Other aromatic substitutions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0451E43-A67D-4BC0-A13A-31D8848919A9}" type="slidenum">
              <a:rPr lang="en-CA" altLang="en-US" smtClean="0">
                <a:latin typeface="Times New Roman" panose="02020603050405020304" pitchFamily="18" charset="0"/>
              </a:rPr>
              <a:pPr/>
              <a:t>15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571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Other aromatic substitutions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C42305-19C4-4410-A24D-16341B557A8A}" type="slidenum">
              <a:rPr lang="en-CA" altLang="en-US" smtClean="0">
                <a:latin typeface="Times New Roman" panose="02020603050405020304" pitchFamily="18" charset="0"/>
              </a:rPr>
              <a:pPr/>
              <a:t>16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97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Other aromatic substitutions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137BA4C-B2CB-482D-B36B-7B8B3980A70B}" type="slidenum">
              <a:rPr lang="en-CA" altLang="en-US" smtClean="0">
                <a:latin typeface="Times New Roman" panose="02020603050405020304" pitchFamily="18" charset="0"/>
              </a:rPr>
              <a:pPr/>
              <a:t>17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437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Other aromatic substitutions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A1D22-17E0-4A01-82DE-ED47ED70EAAA}" type="slidenum">
              <a:rPr lang="en-CA" altLang="en-US" smtClean="0">
                <a:latin typeface="Times New Roman" panose="02020603050405020304" pitchFamily="18" charset="0"/>
              </a:rPr>
              <a:pPr/>
              <a:t>18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002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Other aromatic substitutions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CE9E0A4-26CC-4794-903F-99BF1FF6B341}" type="slidenum">
              <a:rPr lang="en-CA" altLang="en-US" smtClean="0">
                <a:latin typeface="Times New Roman" panose="02020603050405020304" pitchFamily="18" charset="0"/>
              </a:rPr>
              <a:pPr/>
              <a:t>19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71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Alkylation and acylation of aromatic rings: The Friedel-Crafts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642227-C726-43E3-8C01-7F02E9A8D408}" type="slidenum">
              <a:rPr lang="en-CA" altLang="en-US" smtClean="0">
                <a:latin typeface="Times New Roman" panose="02020603050405020304" pitchFamily="18" charset="0"/>
              </a:rPr>
              <a:pPr/>
              <a:t>20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435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Alkylation and acylation of aromatic rings: The Friedel-Crafts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6692E06-449C-4144-B32E-96EB40AC427D}" type="slidenum">
              <a:rPr lang="en-CA" altLang="en-US" smtClean="0">
                <a:latin typeface="Times New Roman" panose="02020603050405020304" pitchFamily="18" charset="0"/>
              </a:rPr>
              <a:pPr/>
              <a:t>21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470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Alkylation and acylation of aromatic rings: The Friedel-Crafts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C787987-2395-4F22-8285-639195EAFC64}" type="slidenum">
              <a:rPr lang="en-CA" altLang="en-US" smtClean="0">
                <a:latin typeface="Times New Roman" panose="02020603050405020304" pitchFamily="18" charset="0"/>
              </a:rPr>
              <a:pPr/>
              <a:t>22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2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Electrophilic aromatic substitution reactions: Bromination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2848884-191E-4A5E-8CFD-A8F7EAF6ED08}" type="slidenum">
              <a:rPr lang="en-CA" altLang="en-US" smtClean="0">
                <a:latin typeface="Times New Roman" panose="02020603050405020304" pitchFamily="18" charset="0"/>
              </a:rPr>
              <a:pPr/>
              <a:t>5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60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Alkylation and acylation of aromatic rings: The Friedel–Crafts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0528375-EFF3-4BE4-8F3C-8C536B5D8FAC}" type="slidenum">
              <a:rPr lang="en-CA" altLang="en-US" smtClean="0">
                <a:latin typeface="Times New Roman" panose="02020603050405020304" pitchFamily="18" charset="0"/>
              </a:rPr>
              <a:pPr/>
              <a:t>23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770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Alkylation and acylation of aromatic rings: The Friedel–Crafts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7818B47-B05D-4225-B5AA-F5EB19D21E0C}" type="slidenum">
              <a:rPr lang="en-CA" altLang="en-US" smtClean="0">
                <a:latin typeface="Times New Roman" panose="02020603050405020304" pitchFamily="18" charset="0"/>
              </a:rPr>
              <a:pPr/>
              <a:t>24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506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Alkylation and acylation of aromatic rings: The Friedel–Crafts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AD72AB-F9EE-4F15-8A7D-822BF36A61DC}" type="slidenum">
              <a:rPr lang="en-CA" altLang="en-US" smtClean="0">
                <a:latin typeface="Times New Roman" panose="02020603050405020304" pitchFamily="18" charset="0"/>
              </a:rPr>
              <a:pPr/>
              <a:t>25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756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Alkylation and acylation of aromatic rings: The Friedel–Crafts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29F391D-7862-473B-ACFB-CA936667C99F}" type="slidenum">
              <a:rPr lang="en-CA" altLang="en-US" smtClean="0">
                <a:latin typeface="Times New Roman" panose="02020603050405020304" pitchFamily="18" charset="0"/>
              </a:rPr>
              <a:pPr/>
              <a:t>26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744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Alkylation and acylation of aromatic rings: The Friedel–Crafts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D49438-A108-4014-A4D9-8863737A2B00}" type="slidenum">
              <a:rPr lang="en-CA" altLang="en-US" smtClean="0">
                <a:latin typeface="Times New Roman" panose="02020603050405020304" pitchFamily="18" charset="0"/>
              </a:rPr>
              <a:pPr/>
              <a:t>27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719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Alkylation and acylation of aromatic rings: The Friedel–Crafts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86DFE2-B0BD-4EBF-8185-9F3B675BB3A0}" type="slidenum">
              <a:rPr lang="en-CA" altLang="en-US" smtClean="0">
                <a:latin typeface="Times New Roman" panose="02020603050405020304" pitchFamily="18" charset="0"/>
              </a:rPr>
              <a:pPr/>
              <a:t>28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889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Alkylation and acylation of aromatic rings: The Friedel–Crafts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F9AABC2-0D0A-4392-9535-7C0C4E1020D8}" type="slidenum">
              <a:rPr lang="en-CA" altLang="en-US" smtClean="0">
                <a:latin typeface="Times New Roman" panose="02020603050405020304" pitchFamily="18" charset="0"/>
              </a:rPr>
              <a:pPr/>
              <a:t>29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29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Alkylation and acylation of aromatic rings: The Friedel–Crafts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CC37BC-737E-4BFB-85C3-D799F225338D}" type="slidenum">
              <a:rPr lang="en-CA" altLang="en-US" smtClean="0">
                <a:latin typeface="Times New Roman" panose="02020603050405020304" pitchFamily="18" charset="0"/>
              </a:rPr>
              <a:pPr/>
              <a:t>30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85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41772A-0AAE-4DAE-8116-D8EEF10048CD}" type="slidenum">
              <a:rPr lang="en-CA" altLang="en-US" smtClean="0">
                <a:latin typeface="Times New Roman" panose="02020603050405020304" pitchFamily="18" charset="0"/>
              </a:rPr>
              <a:pPr/>
              <a:t>31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60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63AD1B5-5834-4404-9514-849AA6BEB165}" type="slidenum">
              <a:rPr lang="en-CA" altLang="en-US" smtClean="0">
                <a:latin typeface="Times New Roman" panose="02020603050405020304" pitchFamily="18" charset="0"/>
              </a:rPr>
              <a:pPr/>
              <a:t>32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40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Electrophilic aromatic substitution reactions: Bromination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4D1A2DF-6486-441B-8FD7-62D2BAAD716F}" type="slidenum">
              <a:rPr lang="en-CA" altLang="en-US" smtClean="0">
                <a:latin typeface="Times New Roman" panose="02020603050405020304" pitchFamily="18" charset="0"/>
              </a:rPr>
              <a:pPr/>
              <a:t>6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53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6198B3F-C939-48DC-A8F0-D8EF70985A22}" type="slidenum">
              <a:rPr lang="en-CA" altLang="en-US" smtClean="0">
                <a:latin typeface="Times New Roman" panose="02020603050405020304" pitchFamily="18" charset="0"/>
              </a:rPr>
              <a:pPr/>
              <a:t>33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36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7B2D972-D2C3-443C-9998-FFF9DB3D7D2A}" type="slidenum">
              <a:rPr lang="en-CA" altLang="en-US" smtClean="0">
                <a:latin typeface="Times New Roman" panose="02020603050405020304" pitchFamily="18" charset="0"/>
              </a:rPr>
              <a:pPr/>
              <a:t>34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3394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2D2CC07-80C5-4478-86CD-06115F2A2BE1}" type="slidenum">
              <a:rPr lang="en-CA" altLang="en-US" smtClean="0">
                <a:latin typeface="Times New Roman" panose="02020603050405020304" pitchFamily="18" charset="0"/>
              </a:rPr>
              <a:pPr/>
              <a:t>35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529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b="1" smtClean="0">
              <a:latin typeface="Times New Roman" panose="02020603050405020304" pitchFamily="18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E803DF-A65D-477E-A63F-74A580A7FE25}" type="slidenum">
              <a:rPr lang="en-CA" altLang="en-US" smtClean="0">
                <a:latin typeface="Times New Roman" panose="02020603050405020304" pitchFamily="18" charset="0"/>
              </a:rPr>
              <a:pPr/>
              <a:t>36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0972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1417D9-F65A-4960-B524-3AE30A9AA588}" type="slidenum">
              <a:rPr lang="en-CA" altLang="en-US" smtClean="0">
                <a:latin typeface="Times New Roman" panose="02020603050405020304" pitchFamily="18" charset="0"/>
              </a:rPr>
              <a:pPr/>
              <a:t>37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779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DED4F7-98A7-4C86-A74B-3B10E25F399E}" type="slidenum">
              <a:rPr lang="en-CA" altLang="en-US" smtClean="0">
                <a:latin typeface="Times New Roman" panose="02020603050405020304" pitchFamily="18" charset="0"/>
              </a:rPr>
              <a:pPr/>
              <a:t>38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28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5C670E-3EDB-49AA-AB3D-AF32ADF04D38}" type="slidenum">
              <a:rPr lang="en-CA" altLang="en-US" smtClean="0">
                <a:latin typeface="Times New Roman" panose="02020603050405020304" pitchFamily="18" charset="0"/>
              </a:rPr>
              <a:pPr/>
              <a:t>39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294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F0FE7E-C245-4A53-8E57-3CA611934A1D}" type="slidenum">
              <a:rPr lang="en-CA" altLang="en-US" smtClean="0">
                <a:latin typeface="Times New Roman" panose="02020603050405020304" pitchFamily="18" charset="0"/>
              </a:rPr>
              <a:pPr/>
              <a:t>40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03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A8FE51-C0EE-49AC-BB74-DCE0E44090CE}" type="slidenum">
              <a:rPr lang="en-CA" altLang="en-US" smtClean="0">
                <a:latin typeface="Times New Roman" panose="02020603050405020304" pitchFamily="18" charset="0"/>
              </a:rPr>
              <a:pPr/>
              <a:t>41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246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35FDD05-F6C4-4A87-8C22-A8F3919C9B15}" type="slidenum">
              <a:rPr lang="en-CA" altLang="en-US" smtClean="0">
                <a:latin typeface="Times New Roman" panose="02020603050405020304" pitchFamily="18" charset="0"/>
              </a:rPr>
              <a:pPr/>
              <a:t>42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93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Electrophilic aromatic substitution reactions: Bromination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1CBC937-8080-4222-B4C6-B6C318F4129E}" type="slidenum">
              <a:rPr lang="en-CA" altLang="en-US" smtClean="0">
                <a:latin typeface="Times New Roman" panose="02020603050405020304" pitchFamily="18" charset="0"/>
              </a:rPr>
              <a:pPr/>
              <a:t>7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56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7E0235C-4E91-4C99-BDFC-0E799BF2C882}" type="slidenum">
              <a:rPr lang="en-CA" altLang="en-US" smtClean="0">
                <a:latin typeface="Times New Roman" panose="02020603050405020304" pitchFamily="18" charset="0"/>
              </a:rPr>
              <a:pPr/>
              <a:t>43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70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B184F56-9071-4D1E-A41E-8729868CB3C5}" type="slidenum">
              <a:rPr lang="en-CA" altLang="en-US" smtClean="0">
                <a:latin typeface="Times New Roman" panose="02020603050405020304" pitchFamily="18" charset="0"/>
              </a:rPr>
              <a:pPr/>
              <a:t>44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170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4D01F2-F330-422D-B383-AC7C1EB2F138}" type="slidenum">
              <a:rPr lang="en-CA" altLang="en-US" smtClean="0">
                <a:latin typeface="Times New Roman" panose="02020603050405020304" pitchFamily="18" charset="0"/>
              </a:rPr>
              <a:pPr/>
              <a:t>45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384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86939B-7345-4AD3-A4E0-DF7C4336901F}" type="slidenum">
              <a:rPr lang="en-CA" altLang="en-US" smtClean="0">
                <a:latin typeface="Times New Roman" panose="02020603050405020304" pitchFamily="18" charset="0"/>
              </a:rPr>
              <a:pPr/>
              <a:t>46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675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E083EBF-00C3-493B-86E2-287AB4C595B1}" type="slidenum">
              <a:rPr lang="en-CA" altLang="en-US" smtClean="0">
                <a:latin typeface="Times New Roman" panose="02020603050405020304" pitchFamily="18" charset="0"/>
              </a:rPr>
              <a:pPr/>
              <a:t>47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31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24F003-BF5C-4B08-A484-D4417013079D}" type="slidenum">
              <a:rPr lang="en-CA" altLang="en-US" smtClean="0">
                <a:latin typeface="Times New Roman" panose="02020603050405020304" pitchFamily="18" charset="0"/>
              </a:rPr>
              <a:pPr/>
              <a:t>48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85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0C7FF6A-E61D-492E-B1CC-D5958CBE3F10}" type="slidenum">
              <a:rPr lang="en-CA" altLang="en-US" smtClean="0">
                <a:latin typeface="Times New Roman" panose="02020603050405020304" pitchFamily="18" charset="0"/>
              </a:rPr>
              <a:pPr/>
              <a:t>49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39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Substituent effects in electrophilic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B3A2A9-EAD6-40CE-98C8-9F0E46771832}" type="slidenum">
              <a:rPr lang="en-CA" altLang="en-US" smtClean="0">
                <a:latin typeface="Times New Roman" panose="02020603050405020304" pitchFamily="18" charset="0"/>
              </a:rPr>
              <a:pPr/>
              <a:t>50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776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Trisubstituted benzenes: Additivity of effects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A75EFD-F6DF-4273-AD14-A36247774F4D}" type="slidenum">
              <a:rPr lang="en-CA" altLang="en-US" smtClean="0">
                <a:latin typeface="Times New Roman" panose="02020603050405020304" pitchFamily="18" charset="0"/>
              </a:rPr>
              <a:pPr/>
              <a:t>51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3567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Trisubstituted benzenes: Additivity of effects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F23EF05-FBD8-4A43-A776-BD9E9C43466E}" type="slidenum">
              <a:rPr lang="en-CA" altLang="en-US" smtClean="0">
                <a:latin typeface="Times New Roman" panose="02020603050405020304" pitchFamily="18" charset="0"/>
              </a:rPr>
              <a:pPr/>
              <a:t>52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637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Electrophilic aromatic substitution reactions: Bromination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8DA194A-FEEE-4741-88DF-4510C047FDAE}" type="slidenum">
              <a:rPr lang="en-CA" altLang="en-US" smtClean="0">
                <a:latin typeface="Times New Roman" panose="02020603050405020304" pitchFamily="18" charset="0"/>
              </a:rPr>
              <a:pPr/>
              <a:t>8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083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Trisubstituted benzenes: Additivity of effects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A89833C-E2B2-41CE-9DD2-2928371C3F3A}" type="slidenum">
              <a:rPr lang="en-CA" altLang="en-US" smtClean="0">
                <a:latin typeface="Times New Roman" panose="02020603050405020304" pitchFamily="18" charset="0"/>
              </a:rPr>
              <a:pPr/>
              <a:t>53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022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Trisubstituted benzenes: Additivity of effects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74627EB-5B31-473E-BEFC-011EA4C3604E}" type="slidenum">
              <a:rPr lang="en-CA" altLang="en-US" smtClean="0">
                <a:latin typeface="Times New Roman" panose="02020603050405020304" pitchFamily="18" charset="0"/>
              </a:rPr>
              <a:pPr/>
              <a:t>54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27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Trisubstituted benzenes: Additivity of effects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9F3B63-1D93-48FF-9D3F-81C87347368A}" type="slidenum">
              <a:rPr lang="en-CA" altLang="en-US" smtClean="0">
                <a:latin typeface="Times New Roman" panose="02020603050405020304" pitchFamily="18" charset="0"/>
              </a:rPr>
              <a:pPr/>
              <a:t>55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717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Nucleophilic aromatic substitution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A707AA-A465-4288-BB1F-CEF55989F39C}" type="slidenum">
              <a:rPr lang="en-CA" altLang="en-US" smtClean="0">
                <a:latin typeface="Times New Roman" panose="02020603050405020304" pitchFamily="18" charset="0"/>
              </a:rPr>
              <a:pPr/>
              <a:t>56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8531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Nucleophilic aromatic substitution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7369A7-407F-4B0F-82B4-C00D1E34F4BB}" type="slidenum">
              <a:rPr lang="en-CA" altLang="en-US" smtClean="0">
                <a:latin typeface="Times New Roman" panose="02020603050405020304" pitchFamily="18" charset="0"/>
              </a:rPr>
              <a:pPr/>
              <a:t>57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689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Nucleophilic aromatic substitution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E4D3BC-95DB-4954-B1DE-0CFB6311A6ED}" type="slidenum">
              <a:rPr lang="en-CA" altLang="en-US" smtClean="0">
                <a:latin typeface="Times New Roman" panose="02020603050405020304" pitchFamily="18" charset="0"/>
              </a:rPr>
              <a:pPr/>
              <a:t>58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892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Nucleophilic aromatic substitution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B8DA727-8EB1-479A-9B77-0C9F7DE179F9}" type="slidenum">
              <a:rPr lang="en-CA" altLang="en-US" smtClean="0">
                <a:latin typeface="Times New Roman" panose="02020603050405020304" pitchFamily="18" charset="0"/>
              </a:rPr>
              <a:pPr/>
              <a:t>59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7210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Nucleophilic aromatic substitution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CB1BF2C-CFA1-432A-B8CB-52773FF53EF0}" type="slidenum">
              <a:rPr lang="en-CA" altLang="en-US" smtClean="0">
                <a:latin typeface="Times New Roman" panose="02020603050405020304" pitchFamily="18" charset="0"/>
              </a:rPr>
              <a:pPr/>
              <a:t>60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7478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Nucleophilic aromatic substitution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2BAA14B-FC06-415F-80D9-C8CB0E4FC1E4}" type="slidenum">
              <a:rPr lang="en-CA" altLang="en-US" smtClean="0">
                <a:latin typeface="Times New Roman" panose="02020603050405020304" pitchFamily="18" charset="0"/>
              </a:rPr>
              <a:pPr/>
              <a:t>61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0960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Nucleophilic aromatic substitution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EDF7E9-405C-4A19-B39E-5F6B5A423E2B}" type="slidenum">
              <a:rPr lang="en-CA" altLang="en-US" smtClean="0">
                <a:latin typeface="Times New Roman" panose="02020603050405020304" pitchFamily="18" charset="0"/>
              </a:rPr>
              <a:pPr/>
              <a:t>62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004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Electrophilic aromatic substitution reactions: Bromination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63F304E-BE22-40A8-8EF6-CC01D2ABC7D6}" type="slidenum">
              <a:rPr lang="en-CA" altLang="en-US" smtClean="0">
                <a:latin typeface="Times New Roman" panose="02020603050405020304" pitchFamily="18" charset="0"/>
              </a:rPr>
              <a:pPr/>
              <a:t>9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9348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Benzyne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63C71E-5A8E-48CC-96A4-DA589EE1021A}" type="slidenum">
              <a:rPr lang="en-CA" altLang="en-US" smtClean="0">
                <a:latin typeface="Times New Roman" panose="02020603050405020304" pitchFamily="18" charset="0"/>
              </a:rPr>
              <a:pPr/>
              <a:t>63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1336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Benzyne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5A4D08-A6BE-49EC-9596-3BE6AF379381}" type="slidenum">
              <a:rPr lang="en-CA" altLang="en-US" smtClean="0">
                <a:latin typeface="Times New Roman" panose="02020603050405020304" pitchFamily="18" charset="0"/>
              </a:rPr>
              <a:pPr/>
              <a:t>64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924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Benzyne</a:t>
            </a: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0352BC-A0DD-4165-9749-111DEB1A151D}" type="slidenum">
              <a:rPr lang="en-CA" altLang="en-US" smtClean="0">
                <a:latin typeface="Times New Roman" panose="02020603050405020304" pitchFamily="18" charset="0"/>
              </a:rPr>
              <a:pPr/>
              <a:t>65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8368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Benzyne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731B768-C464-4F35-AFAA-5F13ECD0D738}" type="slidenum">
              <a:rPr lang="en-CA" altLang="en-US" smtClean="0">
                <a:latin typeface="Times New Roman" panose="02020603050405020304" pitchFamily="18" charset="0"/>
              </a:rPr>
              <a:pPr/>
              <a:t>66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2179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Benzyne</a:t>
            </a: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A394A3-9AB9-40F9-90CB-0A8F091E09C7}" type="slidenum">
              <a:rPr lang="en-CA" altLang="en-US" smtClean="0">
                <a:latin typeface="Times New Roman" panose="02020603050405020304" pitchFamily="18" charset="0"/>
              </a:rPr>
              <a:pPr/>
              <a:t>67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5008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Oxidation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1A9401A-65AB-4FF4-84E6-A5A8BC26A3BA}" type="slidenum">
              <a:rPr lang="en-CA" altLang="en-US" smtClean="0">
                <a:latin typeface="Times New Roman" panose="02020603050405020304" pitchFamily="18" charset="0"/>
              </a:rPr>
              <a:pPr/>
              <a:t>68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9282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Oxidation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45A8649-3A5F-434B-942D-C8CFC087A6E8}" type="slidenum">
              <a:rPr lang="en-CA" altLang="en-US" smtClean="0">
                <a:latin typeface="Times New Roman" panose="02020603050405020304" pitchFamily="18" charset="0"/>
              </a:rPr>
              <a:pPr/>
              <a:t>69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7022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Oxidation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7C960-B7AC-464E-A3F7-8E67C4F0E83A}" type="slidenum">
              <a:rPr lang="en-CA" altLang="en-US" smtClean="0">
                <a:latin typeface="Times New Roman" panose="02020603050405020304" pitchFamily="18" charset="0"/>
              </a:rPr>
              <a:pPr/>
              <a:t>70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193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Oxidation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00AE85-DD01-4E4C-ABA5-B4E313A90186}" type="slidenum">
              <a:rPr lang="en-CA" altLang="en-US" smtClean="0">
                <a:latin typeface="Times New Roman" panose="02020603050405020304" pitchFamily="18" charset="0"/>
              </a:rPr>
              <a:pPr/>
              <a:t>71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9247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Oxidation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0E5A6D5-16A2-4B6E-99DB-2AF6B823CAAA}" type="slidenum">
              <a:rPr lang="en-CA" altLang="en-US" smtClean="0">
                <a:latin typeface="Times New Roman" panose="02020603050405020304" pitchFamily="18" charset="0"/>
              </a:rPr>
              <a:pPr/>
              <a:t>72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205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Other aromatic substitutions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64B2DC5-2FB9-494F-B5E9-B044DFBB560D}" type="slidenum">
              <a:rPr lang="en-CA" altLang="en-US" smtClean="0">
                <a:latin typeface="Times New Roman" panose="02020603050405020304" pitchFamily="18" charset="0"/>
              </a:rPr>
              <a:pPr/>
              <a:t>10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221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Oxidation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91FC70F-72A8-45B9-807D-C258D4792C75}" type="slidenum">
              <a:rPr lang="en-CA" altLang="en-US" smtClean="0">
                <a:latin typeface="Times New Roman" panose="02020603050405020304" pitchFamily="18" charset="0"/>
              </a:rPr>
              <a:pPr/>
              <a:t>73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427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Oxidation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86C167C-8AE4-4D92-8D9F-3F001E544E35}" type="slidenum">
              <a:rPr lang="en-CA" altLang="en-US" smtClean="0">
                <a:latin typeface="Times New Roman" panose="02020603050405020304" pitchFamily="18" charset="0"/>
              </a:rPr>
              <a:pPr/>
              <a:t>74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2943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Oxidation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2CF3E4-9143-4523-84D7-1AB56C276C52}" type="slidenum">
              <a:rPr lang="en-CA" altLang="en-US" smtClean="0">
                <a:latin typeface="Times New Roman" panose="02020603050405020304" pitchFamily="18" charset="0"/>
              </a:rPr>
              <a:pPr/>
              <a:t>75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3877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Oxidation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A76DDB-DF8C-4427-AD6A-B85BC84A7D50}" type="slidenum">
              <a:rPr lang="en-CA" altLang="en-US" smtClean="0">
                <a:latin typeface="Times New Roman" panose="02020603050405020304" pitchFamily="18" charset="0"/>
              </a:rPr>
              <a:pPr/>
              <a:t>76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503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Oxidation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7E989F5-B7A1-41D6-A54C-6CE3965FFE0A}" type="slidenum">
              <a:rPr lang="en-CA" altLang="en-US" smtClean="0">
                <a:latin typeface="Times New Roman" panose="02020603050405020304" pitchFamily="18" charset="0"/>
              </a:rPr>
              <a:pPr/>
              <a:t>77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4614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Reduction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AFAC8D-6587-4BA7-AEF2-723F0601241D}" type="slidenum">
              <a:rPr lang="en-CA" altLang="en-US" smtClean="0">
                <a:latin typeface="Times New Roman" panose="02020603050405020304" pitchFamily="18" charset="0"/>
              </a:rPr>
              <a:pPr/>
              <a:t>78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2847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Reduction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DCF347-C375-4E20-BFA6-AF592ABE7B08}" type="slidenum">
              <a:rPr lang="en-CA" altLang="en-US" smtClean="0">
                <a:latin typeface="Times New Roman" panose="02020603050405020304" pitchFamily="18" charset="0"/>
              </a:rPr>
              <a:pPr/>
              <a:t>79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9458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Reduction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7E9B50-542E-416F-9A5B-6248073AED2F}" type="slidenum">
              <a:rPr lang="en-CA" altLang="en-US" smtClean="0">
                <a:latin typeface="Times New Roman" panose="02020603050405020304" pitchFamily="18" charset="0"/>
              </a:rPr>
              <a:pPr/>
              <a:t>80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105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Reduction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260F28F-961F-45AA-A0F2-1DD6A629A755}" type="slidenum">
              <a:rPr lang="en-CA" altLang="en-US" smtClean="0">
                <a:latin typeface="Times New Roman" panose="02020603050405020304" pitchFamily="18" charset="0"/>
              </a:rPr>
              <a:pPr/>
              <a:t>81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882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Reduction of aromatic compounds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E33300B-350A-440F-8D6F-08EE8DC16C15}" type="slidenum">
              <a:rPr lang="en-CA" altLang="en-US" smtClean="0">
                <a:latin typeface="Times New Roman" panose="02020603050405020304" pitchFamily="18" charset="0"/>
              </a:rPr>
              <a:pPr/>
              <a:t>82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90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Other aromatic substitutions</a:t>
            </a:r>
          </a:p>
          <a:p>
            <a:endParaRPr lang="en-IN" altLang="en-US" baseline="-25000" smtClean="0">
              <a:latin typeface="Times New Roman" panose="02020603050405020304" pitchFamily="18" charset="0"/>
            </a:endParaRPr>
          </a:p>
          <a:p>
            <a:endParaRPr lang="en-IN" altLang="en-US" baseline="-25000" smtClean="0">
              <a:latin typeface="Times New Roman" panose="02020603050405020304" pitchFamily="18" charset="0"/>
            </a:endParaRPr>
          </a:p>
          <a:p>
            <a:endParaRPr lang="en-IN" altLang="en-US" baseline="-25000" smtClean="0">
              <a:latin typeface="Times New Roman" panose="02020603050405020304" pitchFamily="18" charset="0"/>
            </a:endParaRPr>
          </a:p>
          <a:p>
            <a:endParaRPr lang="en-IN" altLang="en-US" baseline="-25000" smtClean="0">
              <a:latin typeface="Times New Roman" panose="02020603050405020304" pitchFamily="18" charset="0"/>
            </a:endParaRPr>
          </a:p>
          <a:p>
            <a:endParaRPr lang="en-IN" altLang="en-US" baseline="-25000" smtClean="0">
              <a:latin typeface="Times New Roman" panose="02020603050405020304" pitchFamily="18" charset="0"/>
            </a:endParaRPr>
          </a:p>
          <a:p>
            <a:endParaRPr lang="en-IN" altLang="en-US" baseline="-25000" smtClean="0">
              <a:latin typeface="Times New Roman" panose="02020603050405020304" pitchFamily="18" charset="0"/>
            </a:endParaRPr>
          </a:p>
          <a:p>
            <a:endParaRPr lang="en-IN" altLang="en-US" baseline="-25000" smtClean="0">
              <a:latin typeface="Times New Roman" panose="02020603050405020304" pitchFamily="18" charset="0"/>
            </a:endParaRPr>
          </a:p>
          <a:p>
            <a:endParaRPr lang="en-IN" altLang="en-US" baseline="-25000" smtClean="0">
              <a:latin typeface="Times New Roman" panose="02020603050405020304" pitchFamily="18" charset="0"/>
            </a:endParaRPr>
          </a:p>
          <a:p>
            <a:endParaRPr lang="en-IN" altLang="en-US" baseline="-25000" smtClean="0">
              <a:latin typeface="Times New Roman" panose="02020603050405020304" pitchFamily="18" charset="0"/>
            </a:endParaRPr>
          </a:p>
          <a:p>
            <a:r>
              <a:rPr lang="en-IN" altLang="en-US" smtClean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88C84F4-9924-4DA5-97BE-BEBDAF2C696A}" type="slidenum">
              <a:rPr lang="en-CA" altLang="en-US" smtClean="0">
                <a:latin typeface="Times New Roman" panose="02020603050405020304" pitchFamily="18" charset="0"/>
              </a:rPr>
              <a:pPr/>
              <a:t>11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211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Synthesis of polysubstituted benzenes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F4C9C66-F290-4498-8140-3133CC9E47AB}" type="slidenum">
              <a:rPr lang="en-CA" altLang="en-US" smtClean="0">
                <a:latin typeface="Times New Roman" panose="02020603050405020304" pitchFamily="18" charset="0"/>
              </a:rPr>
              <a:pPr/>
              <a:t>83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1344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Synthesis of polysubstituted benzenes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BAE74E-0864-468C-B04C-593612BCD070}" type="slidenum">
              <a:rPr lang="en-CA" altLang="en-US" smtClean="0">
                <a:latin typeface="Times New Roman" panose="02020603050405020304" pitchFamily="18" charset="0"/>
              </a:rPr>
              <a:pPr/>
              <a:t>84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122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801E25E-3D9A-4A88-B958-6DC289A0F128}" type="slidenum">
              <a:rPr lang="en-CA" altLang="en-US" smtClean="0">
                <a:latin typeface="Times New Roman" panose="02020603050405020304" pitchFamily="18" charset="0"/>
              </a:rPr>
              <a:pPr/>
              <a:t>86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86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Other aromatic substitutions</a:t>
            </a: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0C712F2-E32D-4A24-9421-D751D4FFB475}" type="slidenum">
              <a:rPr lang="en-CA" altLang="en-US" smtClean="0">
                <a:latin typeface="Times New Roman" panose="02020603050405020304" pitchFamily="18" charset="0"/>
              </a:rPr>
              <a:pPr/>
              <a:t>12</a:t>
            </a:fld>
            <a:endParaRPr lang="en-CA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cengage.com/chemistry/mcmurry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32004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21"/>
          <p:cNvSpPr>
            <a:spLocks noChangeArrowheads="1"/>
          </p:cNvSpPr>
          <p:nvPr userDrawn="1"/>
        </p:nvSpPr>
        <p:spPr bwMode="auto">
          <a:xfrm>
            <a:off x="2819400" y="1295400"/>
            <a:ext cx="2295525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200" i="1" dirty="0" smtClean="0">
                <a:solidFill>
                  <a:srgbClr val="000000"/>
                </a:solidFill>
              </a:rPr>
              <a:t>John E. McMurry</a:t>
            </a:r>
          </a:p>
        </p:txBody>
      </p:sp>
      <p:sp>
        <p:nvSpPr>
          <p:cNvPr id="6" name="Rectangle 22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2638425" y="2620963"/>
            <a:ext cx="28003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dirty="0" smtClean="0">
                <a:solidFill>
                  <a:srgbClr val="000000"/>
                </a:solidFill>
                <a:cs typeface="Arial" panose="020B0604020202020204" pitchFamily="34" charset="0"/>
                <a:hlinkClick r:id="rId2"/>
              </a:rPr>
              <a:t>www.cengage.com/chemistry/mcmurry</a:t>
            </a:r>
            <a:endParaRPr lang="en-US" altLang="en-US" sz="1200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Picture 23" descr="BrooksCole_Logo"/>
          <p:cNvSpPr>
            <a:spLocks noChangeAspect="1" noChangeArrowheads="1"/>
          </p:cNvSpPr>
          <p:nvPr userDrawn="1"/>
        </p:nvSpPr>
        <p:spPr bwMode="auto">
          <a:xfrm>
            <a:off x="6586538" y="0"/>
            <a:ext cx="25574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7000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04800" y="3352800"/>
            <a:ext cx="8534400" cy="1981200"/>
          </a:xfrm>
        </p:spPr>
        <p:txBody>
          <a:bodyPr lIns="101882" tIns="50941" rIns="101882" bIns="50941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17000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800100" y="5646738"/>
            <a:ext cx="7543800" cy="365125"/>
          </a:xfrm>
        </p:spPr>
        <p:txBody>
          <a:bodyPr lIns="101882" tIns="50941" rIns="101882" bIns="50941"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CA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" y="152400"/>
            <a:ext cx="252603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8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7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5163" y="0"/>
            <a:ext cx="212883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0"/>
            <a:ext cx="6234113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8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84300"/>
            <a:ext cx="821055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9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722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2525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7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6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1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19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09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87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3081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title style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991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text styles</a:t>
            </a:r>
          </a:p>
          <a:p>
            <a:pPr lvl="1"/>
            <a:r>
              <a:rPr lang="en-CA" altLang="en-US" smtClean="0"/>
              <a:t>Second level</a:t>
            </a:r>
          </a:p>
          <a:p>
            <a:pPr lvl="2"/>
            <a:r>
              <a:rPr lang="en-CA" altLang="en-US" smtClean="0"/>
              <a:t>Third level</a:t>
            </a:r>
          </a:p>
          <a:p>
            <a:pPr lvl="3"/>
            <a:r>
              <a:rPr lang="en-CA" altLang="en-US" smtClean="0"/>
              <a:t>Fourth level</a:t>
            </a:r>
          </a:p>
          <a:p>
            <a:pPr lvl="4"/>
            <a:r>
              <a:rPr lang="en-CA" altLang="en-US" smtClean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714500" y="6645275"/>
            <a:ext cx="5715000" cy="288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© 2016 Cengage Learning.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31112" r="27777" b="18888"/>
          <a:stretch/>
        </p:blipFill>
        <p:spPr>
          <a:xfrm>
            <a:off x="7884084" y="0"/>
            <a:ext cx="1259916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0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90000"/>
        <a:buFont typeface="Wingdings" panose="05000000000000000000" pitchFamily="2" charset="2"/>
        <a:buChar char="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5000"/>
        <a:buFont typeface="Wingdings" panose="05000000000000000000" pitchFamily="2" charset="2"/>
        <a:buChar char="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5000"/>
        <a:buFont typeface="Wingdings" panose="05000000000000000000" pitchFamily="2" charset="2"/>
        <a:buChar char=""/>
        <a:defRPr sz="23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066800" y="3810000"/>
            <a:ext cx="7620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endParaRPr lang="en-CA" altLang="en-US"/>
          </a:p>
        </p:txBody>
      </p:sp>
      <p:sp>
        <p:nvSpPr>
          <p:cNvPr id="4099" name="Rectangle 23"/>
          <p:cNvSpPr>
            <a:spLocks noGrp="1" noChangeArrowheads="1"/>
          </p:cNvSpPr>
          <p:nvPr>
            <p:ph type="ctrTitle"/>
          </p:nvPr>
        </p:nvSpPr>
        <p:spPr>
          <a:xfrm>
            <a:off x="609600" y="3276600"/>
            <a:ext cx="7886700" cy="2209800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Chapter 16</a:t>
            </a:r>
            <a:br>
              <a:rPr lang="en-US" altLang="en-US" smtClean="0"/>
            </a:br>
            <a:r>
              <a:rPr lang="en-US" altLang="en-US" smtClean="0"/>
              <a:t>Chemistry of Benzene: Electrophilic Aromatic Substitution</a:t>
            </a:r>
            <a:r>
              <a:rPr lang="en-CA" altLang="en-US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Aromatic Substitutions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Chlorine and iodine (but not fluorine, which is too reactive) can produce aromatic substitution with the addition of other reagents to promote the reaction</a:t>
            </a:r>
          </a:p>
        </p:txBody>
      </p:sp>
      <p:pic>
        <p:nvPicPr>
          <p:cNvPr id="1946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276600"/>
            <a:ext cx="8312150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Aromatic Substitutions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Aromatic rings produce chlorobenzenes when they react with Cl</a:t>
            </a:r>
            <a:r>
              <a:rPr lang="en-IN" altLang="en-US" baseline="-25000" smtClean="0"/>
              <a:t>2 </a:t>
            </a:r>
            <a:r>
              <a:rPr lang="en-IN" altLang="en-US" smtClean="0"/>
              <a:t>with FeCl</a:t>
            </a:r>
            <a:r>
              <a:rPr lang="en-IN" altLang="en-US" baseline="-25000" smtClean="0"/>
              <a:t>3 </a:t>
            </a:r>
            <a:r>
              <a:rPr lang="en-IN" altLang="en-US" smtClean="0"/>
              <a:t>as a catalyst</a:t>
            </a:r>
          </a:p>
          <a:p>
            <a:pPr lvl="1"/>
            <a:r>
              <a:rPr lang="en-IN" altLang="en-US" smtClean="0"/>
              <a:t>Pharmaceutical agents such as Claritin are manufactured by a similar reaction</a:t>
            </a:r>
          </a:p>
        </p:txBody>
      </p:sp>
      <p:pic>
        <p:nvPicPr>
          <p:cNvPr id="21508" name="Picture 1032" descr="16_u00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3429000"/>
            <a:ext cx="5722937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Other Aromatic Substitutions</a:t>
            </a:r>
            <a:r>
              <a:rPr lang="en-CA" altLang="en-US" smtClean="0"/>
              <a:t> </a:t>
            </a:r>
            <a:endParaRPr lang="en-IN" altLang="en-US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Since iodine is unreactive toward aromatic rings, oxidizing agents such as CuCl</a:t>
            </a:r>
            <a:r>
              <a:rPr lang="en-IN" altLang="en-US" baseline="-25000" smtClean="0"/>
              <a:t>2 </a:t>
            </a:r>
            <a:r>
              <a:rPr lang="en-IN" altLang="en-US" smtClean="0"/>
              <a:t>are used as a catalyst</a:t>
            </a:r>
          </a:p>
          <a:p>
            <a:pPr lvl="1"/>
            <a:r>
              <a:rPr lang="en-IN" altLang="en-US" smtClean="0"/>
              <a:t>CuCl</a:t>
            </a:r>
            <a:r>
              <a:rPr lang="en-IN" altLang="en-US" baseline="-25000" smtClean="0"/>
              <a:t>2 </a:t>
            </a:r>
            <a:r>
              <a:rPr lang="en-IN" altLang="en-US" smtClean="0"/>
              <a:t>oxidizes I</a:t>
            </a:r>
            <a:r>
              <a:rPr lang="en-IN" altLang="en-US" baseline="-25000" smtClean="0"/>
              <a:t>2</a:t>
            </a:r>
            <a:r>
              <a:rPr lang="en-IN" altLang="en-US" smtClean="0"/>
              <a:t> resulting in the production of a substitute</a:t>
            </a:r>
            <a:endParaRPr lang="en-IN" altLang="en-US" baseline="-25000" smtClean="0"/>
          </a:p>
        </p:txBody>
      </p:sp>
      <p:pic>
        <p:nvPicPr>
          <p:cNvPr id="23556" name="Picture 1031" descr="16_u00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3657600"/>
            <a:ext cx="83375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Natural Electrophilic Aromatic Halogenations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Widely found in marine organisms</a:t>
            </a:r>
          </a:p>
          <a:p>
            <a:r>
              <a:rPr lang="en-IN" altLang="en-US" smtClean="0"/>
              <a:t>Occurs in the biosynthesis of thyroxine in humans</a:t>
            </a:r>
          </a:p>
        </p:txBody>
      </p:sp>
      <p:pic>
        <p:nvPicPr>
          <p:cNvPr id="2560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844800"/>
            <a:ext cx="516255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Aromatic Nitration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Combination of concentrated nitric acid and sulfuric acid results in NO</a:t>
            </a:r>
            <a:r>
              <a:rPr lang="en-US" altLang="en-US" baseline="-25000" smtClean="0"/>
              <a:t>2</a:t>
            </a:r>
            <a:r>
              <a:rPr lang="en-US" altLang="en-US" baseline="30000" smtClean="0"/>
              <a:t>+</a:t>
            </a:r>
            <a:r>
              <a:rPr lang="en-US" altLang="en-US" smtClean="0"/>
              <a:t> (nitronium ion)</a:t>
            </a:r>
          </a:p>
          <a:p>
            <a:r>
              <a:rPr lang="en-US" altLang="en-US" smtClean="0"/>
              <a:t>Reaction with benzene produces nitrobenzene</a:t>
            </a:r>
            <a:endParaRPr lang="en-CA" altLang="en-US" smtClean="0"/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143000" y="3886200"/>
            <a:ext cx="670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CA" altLang="en-US" sz="1800"/>
          </a:p>
        </p:txBody>
      </p:sp>
      <p:pic>
        <p:nvPicPr>
          <p:cNvPr id="27653" name="Picture 1031" descr="16_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95600"/>
            <a:ext cx="7148513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Aromatic Sulfonation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Occurs by a reaction with fuming sulphuric acid, a mixture of H</a:t>
            </a:r>
            <a:r>
              <a:rPr lang="en-IN" altLang="en-US" baseline="-25000" smtClean="0"/>
              <a:t>2</a:t>
            </a:r>
            <a:r>
              <a:rPr lang="en-IN" altLang="en-US" smtClean="0"/>
              <a:t>SO</a:t>
            </a:r>
            <a:r>
              <a:rPr lang="en-IN" altLang="en-US" baseline="-25000" smtClean="0"/>
              <a:t>4</a:t>
            </a:r>
            <a:r>
              <a:rPr lang="en-IN" altLang="en-US" smtClean="0"/>
              <a:t>, and SO</a:t>
            </a:r>
            <a:r>
              <a:rPr lang="en-IN" altLang="en-US" baseline="-25000" smtClean="0"/>
              <a:t>3</a:t>
            </a:r>
          </a:p>
          <a:p>
            <a:pPr lvl="1"/>
            <a:r>
              <a:rPr lang="en-IN" altLang="en-US" smtClean="0"/>
              <a:t>The reactive electrophile is either HSO</a:t>
            </a:r>
            <a:r>
              <a:rPr lang="en-IN" altLang="en-US" baseline="-25000" smtClean="0"/>
              <a:t>3</a:t>
            </a:r>
            <a:r>
              <a:rPr lang="en-IN" altLang="en-US" baseline="30000" smtClean="0"/>
              <a:t>+</a:t>
            </a:r>
            <a:r>
              <a:rPr lang="en-IN" altLang="en-US" smtClean="0"/>
              <a:t> or neutral SO</a:t>
            </a:r>
            <a:r>
              <a:rPr lang="en-IN" altLang="en-US" baseline="-25000" smtClean="0"/>
              <a:t>3</a:t>
            </a:r>
          </a:p>
        </p:txBody>
      </p:sp>
      <p:pic>
        <p:nvPicPr>
          <p:cNvPr id="29700" name="Picture 1030" descr="16_0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8"/>
          <a:stretch>
            <a:fillRect/>
          </a:stretch>
        </p:blipFill>
        <p:spPr bwMode="auto">
          <a:xfrm>
            <a:off x="1620838" y="2746375"/>
            <a:ext cx="6497637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Aromatic Hydroxylation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Direct hydroxylation of an aromatic ring is difficult in the laboratory</a:t>
            </a:r>
          </a:p>
          <a:p>
            <a:r>
              <a:rPr lang="en-US" altLang="en-US" smtClean="0"/>
              <a:t>Usually occurs in biological pathways</a:t>
            </a:r>
          </a:p>
          <a:p>
            <a:endParaRPr lang="en-US" altLang="en-US" smtClean="0"/>
          </a:p>
        </p:txBody>
      </p:sp>
      <p:pic>
        <p:nvPicPr>
          <p:cNvPr id="31748" name="Picture 4" descr="16_u0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3810000"/>
            <a:ext cx="8583612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2800" b="1" smtClean="0">
                <a:solidFill>
                  <a:srgbClr val="FF0000"/>
                </a:solidFill>
              </a:rPr>
              <a:t>Figure 16.6</a:t>
            </a:r>
            <a:r>
              <a:rPr lang="en-IN" altLang="en-US" sz="2800" smtClean="0"/>
              <a:t> - Mechanism for the Electrophilic Hydroxylation of </a:t>
            </a:r>
            <a:r>
              <a:rPr lang="en-IN" altLang="en-US" sz="2800" i="1" smtClean="0"/>
              <a:t>p</a:t>
            </a:r>
            <a:r>
              <a:rPr lang="en-IN" altLang="en-US" sz="2800" smtClean="0"/>
              <a:t>-hydroxyphenylacetate</a:t>
            </a:r>
          </a:p>
        </p:txBody>
      </p:sp>
      <p:pic>
        <p:nvPicPr>
          <p:cNvPr id="3379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56" y="1384300"/>
            <a:ext cx="4628538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Propose a mechanism for the electrophilic fluorination of benzene with F-TEDA-BF</a:t>
            </a:r>
            <a:r>
              <a:rPr lang="en-IN" altLang="en-US" baseline="-25000" smtClean="0"/>
              <a:t>4</a:t>
            </a:r>
          </a:p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0"/>
            <a:ext cx="687070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The pi electrons of benzene attack the fluorine of F-TEDA-BF</a:t>
            </a:r>
            <a:r>
              <a:rPr lang="en-IN" altLang="en-US" baseline="-25000" smtClean="0"/>
              <a:t>4</a:t>
            </a:r>
            <a:r>
              <a:rPr lang="en-IN" altLang="en-US" smtClean="0"/>
              <a:t> </a:t>
            </a:r>
          </a:p>
          <a:p>
            <a:pPr lvl="2"/>
            <a:r>
              <a:rPr lang="en-IN" altLang="en-US" smtClean="0"/>
              <a:t>The nonaromatic intermediate loses –H to give the fluorinated 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(16.1)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Electrophilic aromatic substitution reactions: </a:t>
            </a:r>
            <a:r>
              <a:rPr lang="en-IN" altLang="en-US" dirty="0" err="1" smtClean="0">
                <a:ea typeface="ＭＳ Ｐゴシック" panose="020B0600070205080204" pitchFamily="34" charset="-128"/>
              </a:rPr>
              <a:t>Bromination</a:t>
            </a:r>
            <a:endParaRPr lang="en-IN" altLang="en-US" dirty="0" smtClean="0">
              <a:ea typeface="ＭＳ Ｐゴシック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(16.2)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Other aromatic substitutions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(16.3)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Alkylation and acylation of aromatic rings: The </a:t>
            </a:r>
            <a:r>
              <a:rPr lang="en-IN" altLang="en-US" dirty="0" err="1" smtClean="0">
                <a:ea typeface="ＭＳ Ｐゴシック" panose="020B0600070205080204" pitchFamily="34" charset="-128"/>
              </a:rPr>
              <a:t>Friedel</a:t>
            </a:r>
            <a:r>
              <a:rPr lang="en-IN" altLang="en-US" dirty="0" smtClean="0">
                <a:ea typeface="ＭＳ Ｐゴシック" panose="020B0600070205080204" pitchFamily="34" charset="-128"/>
              </a:rPr>
              <a:t>-Crafts reaction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(16.4)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Substituent effects in electrophilic substitutions</a:t>
            </a:r>
          </a:p>
          <a:p>
            <a:pPr>
              <a:defRPr/>
            </a:pPr>
            <a:endParaRPr lang="en-IN" altLang="en-US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Alkylation of Aromatic Rings: </a:t>
            </a:r>
            <a:br>
              <a:rPr lang="en-US" altLang="en-US" sz="3600" smtClean="0"/>
            </a:br>
            <a:r>
              <a:rPr lang="en-US" altLang="en-US" sz="3600" smtClean="0"/>
              <a:t>The Friedel-Crafts Reaction</a:t>
            </a:r>
            <a:r>
              <a:rPr lang="en-CA" altLang="en-US" sz="3600" smtClean="0"/>
              <a:t> </a:t>
            </a:r>
            <a:endParaRPr lang="en-US" altLang="en-US" sz="360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0070C0"/>
                </a:solidFill>
              </a:rPr>
              <a:t>Alkylation</a:t>
            </a:r>
            <a:r>
              <a:rPr lang="en-IN" altLang="en-US" smtClean="0"/>
              <a:t>: Introducing an alkyl group onto the benzene ring</a:t>
            </a:r>
          </a:p>
          <a:p>
            <a:pPr lvl="1"/>
            <a:r>
              <a:rPr lang="en-IN" altLang="en-US" smtClean="0"/>
              <a:t>Also called the </a:t>
            </a:r>
            <a:r>
              <a:rPr lang="en-IN" altLang="en-US" b="1" smtClean="0">
                <a:solidFill>
                  <a:srgbClr val="0070C0"/>
                </a:solidFill>
              </a:rPr>
              <a:t>Friedel-Crafts reaction</a:t>
            </a:r>
          </a:p>
          <a:p>
            <a:pPr lvl="1"/>
            <a:r>
              <a:rPr lang="en-IN" altLang="en-US" smtClean="0"/>
              <a:t>Involves treatment of an aromatic compound with an alkyl chloride to yield a carbocation electrophile</a:t>
            </a:r>
          </a:p>
          <a:p>
            <a:pPr lvl="2"/>
            <a:r>
              <a:rPr lang="en-IN" altLang="en-US" smtClean="0"/>
              <a:t>Aluminium chloride used as a catalyst which causes dissociation of the alkyl halide</a:t>
            </a:r>
          </a:p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16.7 </a:t>
            </a:r>
            <a:r>
              <a:rPr lang="en-IN" altLang="en-US" smtClean="0"/>
              <a:t>- Mechanism of the Friedel-Crafts Reaction</a:t>
            </a:r>
          </a:p>
        </p:txBody>
      </p:sp>
      <p:pic>
        <p:nvPicPr>
          <p:cNvPr id="4198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27" y="1384300"/>
            <a:ext cx="5943396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the Friedel-Crafts Reaction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Only alkyl halides can be used (F, Cl, I, Br)</a:t>
            </a:r>
          </a:p>
          <a:p>
            <a:pPr lvl="1"/>
            <a:r>
              <a:rPr lang="en-US" altLang="en-US" smtClean="0"/>
              <a:t>High energy levels of aromatic and vinylic halides are not suitable to Friedel-Crafts requirements</a:t>
            </a:r>
          </a:p>
          <a:p>
            <a:r>
              <a:rPr lang="en-CA" altLang="en-US" smtClean="0"/>
              <a:t>Not feasible on rings</a:t>
            </a:r>
            <a:r>
              <a:rPr lang="en-US" altLang="en-US" smtClean="0"/>
              <a:t> containing an amino group substituent or a strong electron-withdrawing group</a:t>
            </a:r>
            <a:endParaRPr lang="en-CA" altLang="en-US" smtClean="0"/>
          </a:p>
        </p:txBody>
      </p:sp>
      <p:pic>
        <p:nvPicPr>
          <p:cNvPr id="44036" name="Picture 6" descr="16_0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67200"/>
            <a:ext cx="7094538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the Friedel-Crafts Reaction 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Termination of the reaction allowing a single substitution is difficult</a:t>
            </a:r>
          </a:p>
          <a:p>
            <a:pPr lvl="1"/>
            <a:r>
              <a:rPr lang="en-IN" altLang="en-US" smtClean="0"/>
              <a:t>Polyalkylation occurs</a:t>
            </a:r>
          </a:p>
        </p:txBody>
      </p:sp>
      <p:pic>
        <p:nvPicPr>
          <p:cNvPr id="46084" name="Picture 6" descr="16_u0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8583613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the Friedel-Crafts Reaction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Occasional skeletal rearrangement of the alkyl carbocation electrophile</a:t>
            </a:r>
          </a:p>
          <a:p>
            <a:pPr lvl="1"/>
            <a:r>
              <a:rPr lang="en-IN" altLang="en-US" smtClean="0"/>
              <a:t>Occurs more often with the use of a primary alkyl halide</a:t>
            </a:r>
          </a:p>
        </p:txBody>
      </p:sp>
      <p:pic>
        <p:nvPicPr>
          <p:cNvPr id="48132" name="Picture 6" descr="16_u0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2743200"/>
            <a:ext cx="4546600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Acylation of Aromatic Rings 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0070C0"/>
                </a:solidFill>
              </a:rPr>
              <a:t>Acylation</a:t>
            </a:r>
            <a:r>
              <a:rPr lang="en-IN" altLang="en-US" smtClean="0"/>
              <a:t>: Reaction of an aromatic ring with a carboxylic acid chloride in the presence of AlCl</a:t>
            </a:r>
            <a:r>
              <a:rPr lang="en-IN" altLang="en-US" baseline="-25000" smtClean="0"/>
              <a:t>3 </a:t>
            </a:r>
            <a:r>
              <a:rPr lang="en-IN" altLang="en-US" smtClean="0"/>
              <a:t>resulting in an </a:t>
            </a:r>
            <a:r>
              <a:rPr lang="en-IN" altLang="en-US" b="1" smtClean="0">
                <a:solidFill>
                  <a:srgbClr val="0070C0"/>
                </a:solidFill>
              </a:rPr>
              <a:t>acyl group </a:t>
            </a:r>
            <a:r>
              <a:rPr lang="en-IN" altLang="en-US" smtClean="0"/>
              <a:t>substitution</a:t>
            </a:r>
          </a:p>
        </p:txBody>
      </p:sp>
      <p:pic>
        <p:nvPicPr>
          <p:cNvPr id="50180" name="Picture 6" descr="16_u0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2971800"/>
            <a:ext cx="7802562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Mechanism of Friedel-Crafts Acylation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Similar to Freidel-Crafts alkylation and also possesses the same limitations on the aromatic substrate</a:t>
            </a:r>
          </a:p>
          <a:p>
            <a:endParaRPr lang="en-US" altLang="en-US" smtClean="0"/>
          </a:p>
        </p:txBody>
      </p:sp>
      <p:pic>
        <p:nvPicPr>
          <p:cNvPr id="52228" name="Picture 6" descr="16_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2971800"/>
            <a:ext cx="8574087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Alkylation of Aromatic Rings: </a:t>
            </a:r>
            <a:br>
              <a:rPr lang="en-US" altLang="en-US" smtClean="0"/>
            </a:br>
            <a:r>
              <a:rPr lang="en-US" altLang="en-US" smtClean="0"/>
              <a:t>The Friedel-Crafts Reaction</a:t>
            </a:r>
            <a:r>
              <a:rPr lang="en-CA" altLang="en-US" smtClean="0"/>
              <a:t> </a:t>
            </a:r>
            <a:endParaRPr lang="en-IN" altLang="en-US" smtClean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Natural aromatic alkylations are a part of many biological pathways</a:t>
            </a:r>
          </a:p>
          <a:p>
            <a:pPr lvl="1"/>
            <a:r>
              <a:rPr lang="en-IN" altLang="en-US" smtClean="0"/>
              <a:t>Catalyzing effect of AlCl</a:t>
            </a:r>
            <a:r>
              <a:rPr lang="en-IN" altLang="en-US" baseline="-25000" smtClean="0"/>
              <a:t>3</a:t>
            </a:r>
            <a:r>
              <a:rPr lang="en-IN" altLang="en-US" smtClean="0"/>
              <a:t> is replaced by organidiphosphate dissociation</a:t>
            </a:r>
          </a:p>
          <a:p>
            <a:pPr lvl="2"/>
            <a:endParaRPr lang="en-IN" altLang="en-US" smtClean="0"/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3252788"/>
            <a:ext cx="6870700" cy="337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smtClean="0">
                <a:solidFill>
                  <a:srgbClr val="FF0000"/>
                </a:solidFill>
              </a:rPr>
              <a:t>Figure 16.10 </a:t>
            </a:r>
            <a:r>
              <a:rPr lang="en-IN" altLang="en-US" sz="3200" smtClean="0"/>
              <a:t>- Biosynthesis of Phylloquinone from 1,4-</a:t>
            </a:r>
            <a:br>
              <a:rPr lang="en-IN" altLang="en-US" sz="3200" smtClean="0"/>
            </a:br>
            <a:r>
              <a:rPr lang="en-IN" altLang="en-US" sz="3200" smtClean="0"/>
              <a:t>dihydroxynaphthoic Acid</a:t>
            </a:r>
          </a:p>
        </p:txBody>
      </p:sp>
      <p:pic>
        <p:nvPicPr>
          <p:cNvPr id="5632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46" y="1384300"/>
            <a:ext cx="6918157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Identify the carboxylic acid that might be used in a Friedel-Crafts acylation to prepare the following acylbenzene</a:t>
            </a:r>
          </a:p>
          <a:p>
            <a:endParaRPr lang="en-IN" altLang="en-US" smtClean="0"/>
          </a:p>
        </p:txBody>
      </p:sp>
      <p:pic>
        <p:nvPicPr>
          <p:cNvPr id="5837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1"/>
          <a:stretch>
            <a:fillRect/>
          </a:stretch>
        </p:blipFill>
        <p:spPr bwMode="auto">
          <a:xfrm>
            <a:off x="3124200" y="2971800"/>
            <a:ext cx="32004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(16.5)</a:t>
            </a:r>
          </a:p>
          <a:p>
            <a:pPr>
              <a:defRPr/>
            </a:pPr>
            <a:r>
              <a:rPr lang="en-IN" altLang="en-US" dirty="0" err="1" smtClean="0">
                <a:ea typeface="ＭＳ Ｐゴシック" panose="020B0600070205080204" pitchFamily="34" charset="-128"/>
              </a:rPr>
              <a:t>Trisubstituted</a:t>
            </a:r>
            <a:r>
              <a:rPr lang="en-IN" altLang="en-US" dirty="0" smtClean="0">
                <a:ea typeface="ＭＳ Ｐゴシック" panose="020B0600070205080204" pitchFamily="34" charset="-128"/>
              </a:rPr>
              <a:t> benzenes: Additivity of effects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(16.6)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Nucleophilic aromatic substitution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(16.7)</a:t>
            </a:r>
          </a:p>
          <a:p>
            <a:pPr>
              <a:defRPr/>
            </a:pPr>
            <a:r>
              <a:rPr lang="en-IN" altLang="en-US" dirty="0" err="1" smtClean="0">
                <a:ea typeface="ＭＳ Ｐゴシック" panose="020B0600070205080204" pitchFamily="34" charset="-128"/>
              </a:rPr>
              <a:t>Benzyne</a:t>
            </a:r>
            <a:endParaRPr lang="en-IN" altLang="en-US" dirty="0" smtClean="0">
              <a:ea typeface="ＭＳ Ｐゴシック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(16.8)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Oxidation of aromatic compounds</a:t>
            </a:r>
          </a:p>
          <a:p>
            <a:pPr>
              <a:defRPr/>
            </a:pPr>
            <a:endParaRPr lang="en-IN" altLang="en-US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Identification of the carboxylic acid chloride used in the Friedel-Crafts acylation of benzene involves:</a:t>
            </a:r>
          </a:p>
          <a:p>
            <a:pPr lvl="2"/>
            <a:r>
              <a:rPr lang="en-IN" altLang="en-US" smtClean="0"/>
              <a:t>Breaking the bond between benzene and the ketone carbon</a:t>
            </a:r>
          </a:p>
          <a:p>
            <a:pPr lvl="2"/>
            <a:r>
              <a:rPr lang="en-IN" altLang="en-US" smtClean="0"/>
              <a:t>Using a –Cl replacement</a:t>
            </a:r>
          </a:p>
        </p:txBody>
      </p:sp>
      <p:pic>
        <p:nvPicPr>
          <p:cNvPr id="430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4267200"/>
            <a:ext cx="83121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Substituent Effects in Substituted Aromatic Rings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Reactivity of the aromatic ring is affected</a:t>
            </a:r>
          </a:p>
          <a:p>
            <a:pPr lvl="1"/>
            <a:r>
              <a:rPr lang="en-IN" altLang="en-US" smtClean="0"/>
              <a:t>Substitution can result in an aromatic ring with a higher or a lower reactivity than benzene</a:t>
            </a:r>
          </a:p>
          <a:p>
            <a:endParaRPr lang="en-US" altLang="en-US" smtClean="0"/>
          </a:p>
        </p:txBody>
      </p:sp>
      <p:pic>
        <p:nvPicPr>
          <p:cNvPr id="62468" name="Picture 6" descr="16_u0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564563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rgbClr val="FF0000"/>
                </a:solidFill>
              </a:rPr>
              <a:t>Table 16.1 </a:t>
            </a:r>
            <a:r>
              <a:rPr lang="en-IN" altLang="en-US" sz="3600" smtClean="0"/>
              <a:t>- Orientation of Nitration in Substituted Bezenes</a:t>
            </a:r>
          </a:p>
        </p:txBody>
      </p:sp>
      <p:pic>
        <p:nvPicPr>
          <p:cNvPr id="6451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4225" y="1371600"/>
            <a:ext cx="7902575" cy="5181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smtClean="0">
                <a:solidFill>
                  <a:srgbClr val="FF0000"/>
                </a:solidFill>
              </a:rPr>
              <a:t>Figure 16.11 </a:t>
            </a:r>
            <a:r>
              <a:rPr lang="en-IN" altLang="en-US" sz="3200" smtClean="0"/>
              <a:t>- Classification of Substituent Effects in Electrophilic Aromatic Substitution</a:t>
            </a:r>
          </a:p>
        </p:txBody>
      </p:sp>
      <p:pic>
        <p:nvPicPr>
          <p:cNvPr id="6656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2514600"/>
            <a:ext cx="8362950" cy="30003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Predict the major product in the nitration of bromobenzene</a:t>
            </a:r>
          </a:p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r>
              <a:rPr lang="en-IN" altLang="en-US" smtClean="0"/>
              <a:t>Even though bromine is a deactivator, it is used as an ortho-para director</a:t>
            </a:r>
          </a:p>
          <a:p>
            <a:pPr lvl="1"/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2895600"/>
            <a:ext cx="62452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Activating or Deactivating Effects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Activating groups contribute electrons to the aromatic ring</a:t>
            </a:r>
          </a:p>
          <a:p>
            <a:pPr lvl="1"/>
            <a:r>
              <a:rPr lang="en-IN" altLang="en-US" smtClean="0"/>
              <a:t>The ring possesses more electrons</a:t>
            </a:r>
          </a:p>
          <a:p>
            <a:pPr lvl="1"/>
            <a:r>
              <a:rPr lang="en-IN" altLang="en-US" smtClean="0"/>
              <a:t>The carbocation intermediate is stabilized</a:t>
            </a:r>
          </a:p>
          <a:p>
            <a:pPr lvl="1"/>
            <a:r>
              <a:rPr lang="en-IN" altLang="en-US" smtClean="0"/>
              <a:t>Activation energy is lowered</a:t>
            </a:r>
          </a:p>
          <a:p>
            <a:r>
              <a:rPr lang="en-IN" altLang="en-US" smtClean="0"/>
              <a:t>Deactivating groups withdraw electrons from the aromatic ring</a:t>
            </a:r>
          </a:p>
          <a:p>
            <a:pPr lvl="1"/>
            <a:r>
              <a:rPr lang="en-IN" altLang="en-US" smtClean="0"/>
              <a:t>The ring possesses lesser electrons</a:t>
            </a:r>
          </a:p>
          <a:p>
            <a:pPr lvl="1"/>
            <a:r>
              <a:rPr lang="en-IN" altLang="en-US" smtClean="0"/>
              <a:t>The carbocation intermediate is destabilized</a:t>
            </a:r>
          </a:p>
          <a:p>
            <a:pPr lvl="1"/>
            <a:r>
              <a:rPr lang="en-IN" altLang="en-US" smtClean="0"/>
              <a:t>Activation energy is increased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Origins of Substituent Effects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0070C0"/>
                </a:solidFill>
              </a:rPr>
              <a:t>Inductive</a:t>
            </a:r>
            <a:r>
              <a:rPr lang="en-IN" altLang="en-US" smtClean="0">
                <a:solidFill>
                  <a:srgbClr val="0070C0"/>
                </a:solidFill>
              </a:rPr>
              <a:t> </a:t>
            </a:r>
            <a:r>
              <a:rPr lang="en-IN" altLang="en-US" b="1" smtClean="0">
                <a:solidFill>
                  <a:srgbClr val="0070C0"/>
                </a:solidFill>
              </a:rPr>
              <a:t>effect</a:t>
            </a:r>
            <a:r>
              <a:rPr lang="en-IN" altLang="en-US" smtClean="0"/>
              <a:t>: Withdrawal or donation of electrons by a sigma bond due to electronegativity</a:t>
            </a:r>
          </a:p>
          <a:p>
            <a:pPr lvl="1"/>
            <a:r>
              <a:rPr lang="en-IN" altLang="en-US" smtClean="0"/>
              <a:t>Prevalent in halobenzenes and phenols</a:t>
            </a:r>
          </a:p>
          <a:p>
            <a:pPr lvl="1"/>
            <a:endParaRPr lang="en-IN" altLang="en-US" smtClean="0"/>
          </a:p>
          <a:p>
            <a:endParaRPr lang="en-US" altLang="en-US" smtClean="0"/>
          </a:p>
        </p:txBody>
      </p:sp>
      <p:pic>
        <p:nvPicPr>
          <p:cNvPr id="72708" name="Picture 6" descr="16_u02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6426200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Resonance Effects - Electron Withdrawal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0070C0"/>
                </a:solidFill>
              </a:rPr>
              <a:t>Resonance effect</a:t>
            </a:r>
            <a:r>
              <a:rPr lang="en-US" altLang="en-US" smtClean="0"/>
              <a:t>: Withdrawal or donation of electrons through a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n-US" altLang="en-US" smtClean="0"/>
              <a:t> bond due to the overlap of a </a:t>
            </a:r>
            <a:r>
              <a:rPr lang="en-US" altLang="en-US" i="1" smtClean="0"/>
              <a:t>p</a:t>
            </a:r>
            <a:r>
              <a:rPr lang="en-US" altLang="en-US" smtClean="0"/>
              <a:t> orbital on the substituent with a </a:t>
            </a:r>
            <a:r>
              <a:rPr lang="en-US" altLang="en-US" i="1" smtClean="0"/>
              <a:t>p</a:t>
            </a:r>
            <a:r>
              <a:rPr lang="en-US" altLang="en-US" smtClean="0"/>
              <a:t> orbital on the aromatic ring</a:t>
            </a:r>
          </a:p>
        </p:txBody>
      </p:sp>
      <p:pic>
        <p:nvPicPr>
          <p:cNvPr id="74756" name="Picture 6" descr="16_u02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246438"/>
            <a:ext cx="5907088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Explain why Freidel-Crafts alkylations often give polymer substitution but Freidel-Crafts acylations do not</a:t>
            </a:r>
          </a:p>
        </p:txBody>
      </p:sp>
      <p:pic>
        <p:nvPicPr>
          <p:cNvPr id="7680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6200775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</a:t>
            </a:r>
          </a:p>
          <a:p>
            <a:pPr lvl="1"/>
            <a:r>
              <a:rPr lang="en-IN" altLang="en-US" smtClean="0"/>
              <a:t>An acyl substituent if deactivating</a:t>
            </a:r>
          </a:p>
          <a:p>
            <a:pPr lvl="2"/>
            <a:r>
              <a:rPr lang="en-IN" altLang="en-US" smtClean="0"/>
              <a:t>Once an aromatic ring has been acylated, it is less reactive to further substitution</a:t>
            </a:r>
          </a:p>
          <a:p>
            <a:pPr lvl="2"/>
            <a:r>
              <a:rPr lang="en-IN" altLang="en-US" smtClean="0"/>
              <a:t>An alkyl substituent is activating, however, an alkyl-substituted ring is more reactive than an unsubstituted ring</a:t>
            </a:r>
          </a:p>
          <a:p>
            <a:pPr lvl="2"/>
            <a:r>
              <a:rPr lang="en-IN" altLang="en-US" smtClean="0"/>
              <a:t>Polysubstitution occurs readily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(16.9)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Reduction of aromatic compounds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(16.10)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Synthesis of </a:t>
            </a:r>
            <a:r>
              <a:rPr lang="en-IN" altLang="en-US" dirty="0" err="1" smtClean="0">
                <a:ea typeface="ＭＳ Ｐゴシック" panose="020B0600070205080204" pitchFamily="34" charset="-128"/>
              </a:rPr>
              <a:t>polysubstituted</a:t>
            </a:r>
            <a:r>
              <a:rPr lang="en-IN" altLang="en-US" dirty="0" smtClean="0">
                <a:ea typeface="ＭＳ Ｐゴシック" panose="020B0600070205080204" pitchFamily="34" charset="-128"/>
              </a:rPr>
              <a:t> benzenes</a:t>
            </a:r>
          </a:p>
          <a:p>
            <a:pPr>
              <a:defRPr/>
            </a:pPr>
            <a:endParaRPr lang="en-IN" altLang="en-US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Ortho- and Para-Directing Activators: Alkyl Groups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Alkyl groups possess an electron-dating inductive effect </a:t>
            </a:r>
          </a:p>
        </p:txBody>
      </p:sp>
      <p:pic>
        <p:nvPicPr>
          <p:cNvPr id="8090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2314575"/>
            <a:ext cx="62452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Ortho- and Para-Directing Activators: OH and NH</a:t>
            </a:r>
            <a:r>
              <a:rPr lang="en-IN" altLang="en-US" baseline="-25000" smtClean="0"/>
              <a:t>2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Hydroxyl, alkoxyl, and amino groups possess a strong, electron-donating resonance effect</a:t>
            </a:r>
          </a:p>
        </p:txBody>
      </p:sp>
      <p:pic>
        <p:nvPicPr>
          <p:cNvPr id="8294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2466975"/>
            <a:ext cx="70929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Explain why acetanilide is less reactive than aniline toward electrophilic substitution</a:t>
            </a:r>
          </a:p>
        </p:txBody>
      </p:sp>
      <p:pic>
        <p:nvPicPr>
          <p:cNvPr id="8499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2590800"/>
            <a:ext cx="53530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8909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1919288"/>
            <a:ext cx="6584950" cy="47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For acetanilide, resonance delocalization of the nitrogen lone pair electrons to the aromatic ring is less favoured</a:t>
            </a:r>
          </a:p>
          <a:p>
            <a:pPr lvl="2"/>
            <a:r>
              <a:rPr lang="en-IN" altLang="en-US" smtClean="0"/>
              <a:t>Positive charge on nitrogen is next to the positively polarized carbonyl group</a:t>
            </a:r>
          </a:p>
          <a:p>
            <a:pPr lvl="1"/>
            <a:r>
              <a:rPr lang="en-IN" altLang="en-US" smtClean="0"/>
              <a:t>The electronegativity of oxygen favors resonance delocalization to the carbonyl oxygen</a:t>
            </a:r>
          </a:p>
          <a:p>
            <a:pPr lvl="1"/>
            <a:r>
              <a:rPr lang="en-IN" altLang="en-US" smtClean="0"/>
              <a:t>In aniline, the decreased availability of nitrogen lone pair electrons results in decreased reactivity of the ring toward electrophilic substitution</a:t>
            </a:r>
          </a:p>
          <a:p>
            <a:pPr lvl="2"/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Ortho- and Para-Directing Deactivators: Halogens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Caused by the dominance of the stronger electron-withdrawing inductive effect over their weaker electron-donating resonance effect</a:t>
            </a:r>
          </a:p>
          <a:p>
            <a:pPr lvl="1"/>
            <a:r>
              <a:rPr lang="en-IN" altLang="en-US" smtClean="0"/>
              <a:t>Electron donating resonance effect is present only at the ortho and para positions </a:t>
            </a:r>
          </a:p>
          <a:p>
            <a:pPr lvl="1"/>
            <a:r>
              <a:rPr lang="en-IN" altLang="en-US" smtClean="0"/>
              <a:t>Ortho and para reactions can cause stabilization of the positive charge in the carbocation intermediates</a:t>
            </a:r>
          </a:p>
          <a:p>
            <a:pPr lvl="2"/>
            <a:r>
              <a:rPr lang="en-IN" altLang="en-US" smtClean="0"/>
              <a:t>Meta intermediates take more time to form</a:t>
            </a:r>
          </a:p>
          <a:p>
            <a:pPr lvl="2"/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2800" b="1" smtClean="0">
                <a:solidFill>
                  <a:srgbClr val="FF0000"/>
                </a:solidFill>
              </a:rPr>
              <a:t>Figure 16.15 </a:t>
            </a:r>
            <a:r>
              <a:rPr lang="en-IN" altLang="en-US" sz="2800" smtClean="0"/>
              <a:t>- Carbocation Intermediates in the Nitration of Chlorobenzene</a:t>
            </a:r>
          </a:p>
        </p:txBody>
      </p:sp>
      <p:pic>
        <p:nvPicPr>
          <p:cNvPr id="9318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0" y="1574800"/>
            <a:ext cx="8362950" cy="4902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Meta-Directing Deactivators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The meta intermediate possesses three favourable resonance forms</a:t>
            </a:r>
          </a:p>
          <a:p>
            <a:pPr lvl="1"/>
            <a:r>
              <a:rPr lang="en-IN" altLang="en-US" smtClean="0"/>
              <a:t>Ortho and para intermediates possess only two</a:t>
            </a:r>
          </a:p>
        </p:txBody>
      </p:sp>
      <p:pic>
        <p:nvPicPr>
          <p:cNvPr id="9523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895600"/>
            <a:ext cx="51625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Draw resonance structures for the intermediates from the reaction of an electrophile at the ortho, meta, and para positions of nitrobenzene</a:t>
            </a:r>
          </a:p>
          <a:p>
            <a:pPr lvl="1"/>
            <a:r>
              <a:rPr lang="en-IN" altLang="en-US" smtClean="0"/>
              <a:t>Determine which intermediates are most stable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868488"/>
            <a:ext cx="5937250" cy="468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smtClean="0"/>
              <a:t>Electrophilic Aromatic Substitution Reactions: Bromination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An electrophile reacts with an aromatic ring to substitute a hydrogen on the ring</a:t>
            </a:r>
          </a:p>
          <a:p>
            <a:r>
              <a:rPr lang="en-IN" altLang="en-US" smtClean="0"/>
              <a:t>The beginning of the reaction is similar to that of electrophilic alkene reactions</a:t>
            </a:r>
          </a:p>
          <a:p>
            <a:pPr lvl="1"/>
            <a:r>
              <a:rPr lang="en-IN" altLang="en-US" smtClean="0"/>
              <a:t>The difference is that alkenes react more readily with electrophiles than aromatic rings</a:t>
            </a:r>
          </a:p>
          <a:p>
            <a:pPr lvl="2"/>
            <a:r>
              <a:rPr lang="en-IN" altLang="en-US" smtClean="0"/>
              <a:t>In the bromination of benzene, a catalyst such as FeBr</a:t>
            </a:r>
            <a:r>
              <a:rPr lang="en-IN" altLang="en-US" baseline="-25000" smtClean="0"/>
              <a:t>3</a:t>
            </a:r>
            <a:r>
              <a:rPr lang="en-IN" altLang="en-US" smtClean="0"/>
              <a:t> is used </a:t>
            </a:r>
            <a:endParaRPr lang="en-IN" altLang="en-US" baseline="-25000" smtClean="0"/>
          </a:p>
        </p:txBody>
      </p:sp>
      <p:pic>
        <p:nvPicPr>
          <p:cNvPr id="9220" name="Picture 1030" descr="16_u0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4941888"/>
            <a:ext cx="7812088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smtClean="0">
                <a:solidFill>
                  <a:srgbClr val="FF0000"/>
                </a:solidFill>
              </a:rPr>
              <a:t>Table 16.2 </a:t>
            </a:r>
            <a:r>
              <a:rPr lang="en-IN" altLang="en-US" sz="3200" smtClean="0"/>
              <a:t>- Substituent Effects in Electrophilic Aromatic Substitution</a:t>
            </a:r>
          </a:p>
        </p:txBody>
      </p:sp>
      <p:pic>
        <p:nvPicPr>
          <p:cNvPr id="10137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0" y="2590800"/>
            <a:ext cx="8362950" cy="21558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Trisubstituted Benzenes: Additivity of Effects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Additivity effects are based on three rules:</a:t>
            </a:r>
          </a:p>
          <a:p>
            <a:pPr lvl="1"/>
            <a:r>
              <a:rPr lang="en-IN" altLang="en-US" smtClean="0"/>
              <a:t>The situation is straightforward if the directing effects of the groups reinforce each other</a:t>
            </a:r>
          </a:p>
        </p:txBody>
      </p:sp>
      <p:pic>
        <p:nvPicPr>
          <p:cNvPr id="103428" name="Picture 6" descr="16_u02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3124200"/>
            <a:ext cx="85645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Trisubstituted Benzenes: Additivity of Effects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smtClean="0"/>
              <a:t>If the directing effects of two groups oppose each other, the more powerful activating group decides the principal outcome</a:t>
            </a:r>
          </a:p>
          <a:p>
            <a:pPr lvl="2"/>
            <a:r>
              <a:rPr lang="en-US" altLang="en-US" smtClean="0"/>
              <a:t>Usually gives mixtures of products</a:t>
            </a:r>
            <a:r>
              <a:rPr lang="en-CA" altLang="en-US" smtClean="0"/>
              <a:t> </a:t>
            </a:r>
          </a:p>
        </p:txBody>
      </p:sp>
      <p:pic>
        <p:nvPicPr>
          <p:cNvPr id="105476" name="Picture 6" descr="16_u03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8564563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Trisubstituted Benzenes: Additivity of Effects</a:t>
            </a:r>
          </a:p>
        </p:txBody>
      </p:sp>
      <p:sp>
        <p:nvSpPr>
          <p:cNvPr id="107523" name="Rectangle 2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Further substitution is rare when two groups are in a meta-disubstituted compound as the site is too hindered</a:t>
            </a:r>
          </a:p>
          <a:p>
            <a:pPr lvl="2"/>
            <a:r>
              <a:rPr lang="en-IN" altLang="en-US" smtClean="0"/>
              <a:t>An alternate route must be taken in the preparation of aromatic rings with three adjacent substituents	</a:t>
            </a:r>
          </a:p>
        </p:txBody>
      </p:sp>
      <p:pic>
        <p:nvPicPr>
          <p:cNvPr id="107524" name="Picture 6" descr="16_u03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3441700"/>
            <a:ext cx="5905500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Determine the position at which electrophilic substitution occurs in the following substance</a:t>
            </a:r>
          </a:p>
          <a:p>
            <a:pPr lvl="1"/>
            <a:endParaRPr lang="en-IN" altLang="en-US" smtClean="0"/>
          </a:p>
        </p:txBody>
      </p:sp>
      <p:pic>
        <p:nvPicPr>
          <p:cNvPr id="10957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2667000"/>
            <a:ext cx="19621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Both groups are ortho-para directors and direct substitution to the same positions</a:t>
            </a:r>
          </a:p>
          <a:p>
            <a:pPr lvl="2"/>
            <a:r>
              <a:rPr lang="en-IN" altLang="en-US" smtClean="0"/>
              <a:t>Attack does not occur between the two groups for steric reasons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755650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Nucleophilic Aromatic Substitution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Aryl halides with electron-withdrawing substituents </a:t>
            </a:r>
            <a:r>
              <a:rPr lang="en-IN" altLang="en-US" smtClean="0"/>
              <a:t>can also undergo a nucleophilic</a:t>
            </a:r>
            <a:r>
              <a:rPr lang="en-IN" altLang="en-US" i="1" smtClean="0"/>
              <a:t> </a:t>
            </a:r>
            <a:r>
              <a:rPr lang="en-IN" altLang="en-US" smtClean="0"/>
              <a:t>substitution reaction</a:t>
            </a:r>
            <a:endParaRPr lang="en-US" altLang="en-US" smtClean="0"/>
          </a:p>
        </p:txBody>
      </p:sp>
      <p:pic>
        <p:nvPicPr>
          <p:cNvPr id="113668" name="Picture 8" descr="16_u03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971800"/>
            <a:ext cx="70961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Nucleophilic Aromatic Substitution</a:t>
            </a:r>
            <a:r>
              <a:rPr lang="en-CA" altLang="en-US" smtClean="0"/>
              <a:t> </a:t>
            </a:r>
            <a:endParaRPr lang="en-IN" altLang="en-US" smtClean="0"/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Not very common</a:t>
            </a:r>
          </a:p>
          <a:p>
            <a:r>
              <a:rPr lang="en-IN" altLang="en-US" smtClean="0"/>
              <a:t>Uses</a:t>
            </a:r>
          </a:p>
          <a:p>
            <a:pPr lvl="1"/>
            <a:r>
              <a:rPr lang="en-IN" altLang="en-US" smtClean="0"/>
              <a:t>Reaction of proteins with Sanger’s reagent results in a label being attached to one end of the protein chain</a:t>
            </a:r>
          </a:p>
          <a:p>
            <a:pPr lvl="1"/>
            <a:r>
              <a:rPr lang="en-IN" altLang="en-US" smtClean="0"/>
              <a:t>Reaction is superficially similar to the S</a:t>
            </a:r>
            <a:r>
              <a:rPr lang="en-IN" altLang="en-US" baseline="-25000" smtClean="0"/>
              <a:t>N</a:t>
            </a:r>
            <a:r>
              <a:rPr lang="en-IN" altLang="en-US" smtClean="0"/>
              <a:t>1 and S</a:t>
            </a:r>
            <a:r>
              <a:rPr lang="en-IN" altLang="en-US" baseline="-25000" smtClean="0"/>
              <a:t>N</a:t>
            </a:r>
            <a:r>
              <a:rPr lang="en-IN" altLang="en-US" smtClean="0"/>
              <a:t>2 nucleophilic substitutions</a:t>
            </a:r>
          </a:p>
          <a:p>
            <a:pPr lvl="2"/>
            <a:r>
              <a:rPr lang="en-IN" altLang="en-US" smtClean="0"/>
              <a:t>Aryl halides are inert to both S</a:t>
            </a:r>
            <a:r>
              <a:rPr lang="en-IN" altLang="en-US" baseline="-25000" smtClean="0"/>
              <a:t>N</a:t>
            </a:r>
            <a:r>
              <a:rPr lang="en-IN" altLang="en-US" smtClean="0"/>
              <a:t>1 and S</a:t>
            </a:r>
            <a:r>
              <a:rPr lang="en-IN" altLang="en-US" baseline="-25000" smtClean="0"/>
              <a:t>N</a:t>
            </a:r>
            <a:r>
              <a:rPr lang="en-IN" altLang="en-US" smtClean="0"/>
              <a:t>2 conditions</a:t>
            </a:r>
          </a:p>
          <a:p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rgbClr val="FF0000"/>
                </a:solidFill>
              </a:rPr>
              <a:t>Figure 16.17 </a:t>
            </a:r>
            <a:r>
              <a:rPr lang="en-IN" altLang="en-US" sz="3600" smtClean="0"/>
              <a:t>- Mechanism of Nucleophilic Aromatic Substitution</a:t>
            </a:r>
          </a:p>
        </p:txBody>
      </p:sp>
      <p:pic>
        <p:nvPicPr>
          <p:cNvPr id="11776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8" y="1384300"/>
            <a:ext cx="7398454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smtClean="0">
                <a:solidFill>
                  <a:srgbClr val="FF0000"/>
                </a:solidFill>
              </a:rPr>
              <a:t>Figure 16.18 </a:t>
            </a:r>
            <a:r>
              <a:rPr lang="en-IN" altLang="en-US" sz="3200" smtClean="0"/>
              <a:t>- Nucleophilic Aromatic Substitution of Nitrochlorobenzenes</a:t>
            </a:r>
          </a:p>
        </p:txBody>
      </p:sp>
      <p:pic>
        <p:nvPicPr>
          <p:cNvPr id="1198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5350" y="1447800"/>
            <a:ext cx="7562850" cy="5181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smtClean="0"/>
              <a:t>Electrophilic Aromatic Substitution Reactions: Bromination</a:t>
            </a:r>
            <a:endParaRPr lang="en-US" altLang="en-US" sz="360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sym typeface="Symbol" panose="05050102010706020507" pitchFamily="18" charset="2"/>
              </a:rPr>
              <a:t>Stability of the intermediate in electrophilic aromatic substitution is lesser than that of the starting benzene ring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Reaction of an electrophile is endergonic, possesses substantial activation energy, and comparatively slow</a:t>
            </a:r>
          </a:p>
          <a:p>
            <a:endParaRPr lang="en-US" altLang="en-US" smtClean="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smtClean="0"/>
              <a:t>Differences Between Electrophilic and Nucleophilic Aromatic Substitutions</a:t>
            </a:r>
          </a:p>
        </p:txBody>
      </p:sp>
      <p:sp>
        <p:nvSpPr>
          <p:cNvPr id="121859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 sz="2600" b="0" smtClean="0"/>
              <a:t>Electrophilic substitutions</a:t>
            </a:r>
          </a:p>
        </p:txBody>
      </p:sp>
      <p:sp>
        <p:nvSpPr>
          <p:cNvPr id="121860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altLang="en-US" smtClean="0"/>
              <a:t>Favored by electron-donating substituents</a:t>
            </a:r>
          </a:p>
          <a:p>
            <a:r>
              <a:rPr lang="en-IN" altLang="en-US" smtClean="0"/>
              <a:t>Electron-withdrawing groups cause ring deactivation</a:t>
            </a:r>
          </a:p>
          <a:p>
            <a:pPr lvl="1"/>
            <a:r>
              <a:rPr lang="en-IN" altLang="en-US" smtClean="0"/>
              <a:t>Electron-withdrawing groups are meta directors</a:t>
            </a:r>
          </a:p>
          <a:p>
            <a:r>
              <a:rPr lang="en-IN" altLang="en-US" smtClean="0"/>
              <a:t>Replace hydrogen on the ring</a:t>
            </a:r>
          </a:p>
          <a:p>
            <a:endParaRPr lang="en-IN" altLang="en-US" smtClean="0"/>
          </a:p>
        </p:txBody>
      </p:sp>
      <p:sp>
        <p:nvSpPr>
          <p:cNvPr id="121861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altLang="en-US" sz="2600" b="0" smtClean="0"/>
              <a:t>Nucleophilic substitutions</a:t>
            </a:r>
          </a:p>
        </p:txBody>
      </p:sp>
      <p:sp>
        <p:nvSpPr>
          <p:cNvPr id="121862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altLang="en-US" smtClean="0"/>
              <a:t>Favored by electron-withdrawing substituents</a:t>
            </a:r>
          </a:p>
          <a:p>
            <a:r>
              <a:rPr lang="en-IN" altLang="en-US" smtClean="0"/>
              <a:t>Electron-withdrawing groups cause ring activation</a:t>
            </a:r>
          </a:p>
          <a:p>
            <a:pPr lvl="1"/>
            <a:r>
              <a:rPr lang="en-IN" altLang="en-US" smtClean="0"/>
              <a:t>Electron withdrawing groups are ortho-para directors</a:t>
            </a:r>
          </a:p>
          <a:p>
            <a:r>
              <a:rPr lang="en-IN" altLang="en-US" smtClean="0"/>
              <a:t>Replace a leaving 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23907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Propose a mechanism for the preparation of oxyfluorfen, a herbicide, through the reaction between phenol and an aryl fluoride</a:t>
            </a:r>
          </a:p>
        </p:txBody>
      </p:sp>
      <p:pic>
        <p:nvPicPr>
          <p:cNvPr id="12390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2940050"/>
            <a:ext cx="831215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Step 1: Addition of the nucleophile</a:t>
            </a:r>
          </a:p>
          <a:p>
            <a:pPr lvl="1"/>
            <a:r>
              <a:rPr lang="en-IN" altLang="en-US" smtClean="0"/>
              <a:t>Step 2: Elimination of the fluoride ion</a:t>
            </a:r>
          </a:p>
          <a:p>
            <a:pPr lvl="1"/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866900"/>
            <a:ext cx="75565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Benzyne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On a general basis, there are no reactions between nucleophiles and halobenzenes that do not have electron withdrawing substituents</a:t>
            </a:r>
          </a:p>
          <a:p>
            <a:pPr lvl="1"/>
            <a:r>
              <a:rPr lang="en-IN" altLang="en-US" smtClean="0"/>
              <a:t>High temperatures can be used to make chlorobenzene react </a:t>
            </a:r>
          </a:p>
          <a:p>
            <a:endParaRPr lang="en-CA" altLang="en-US" smtClean="0"/>
          </a:p>
        </p:txBody>
      </p:sp>
      <p:pic>
        <p:nvPicPr>
          <p:cNvPr id="128004" name="Picture 7" descr="16_u03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810000"/>
            <a:ext cx="809625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Benzyne</a:t>
            </a:r>
            <a:r>
              <a:rPr lang="en-CA" altLang="en-US" smtClean="0"/>
              <a:t> </a:t>
            </a:r>
            <a:endParaRPr lang="en-IN" altLang="en-US" smtClean="0"/>
          </a:p>
        </p:txBody>
      </p:sp>
      <p:sp>
        <p:nvSpPr>
          <p:cNvPr id="1300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 Diels-Adler reaction occurs when bromobenzene reacts with KNH</a:t>
            </a:r>
            <a:r>
              <a:rPr lang="en-IN" altLang="en-US" baseline="-25000" smtClean="0"/>
              <a:t>2</a:t>
            </a:r>
            <a:r>
              <a:rPr lang="en-IN" altLang="en-US" smtClean="0"/>
              <a:t> in the presence of a conjugated diene, such as furan</a:t>
            </a:r>
          </a:p>
          <a:p>
            <a:pPr lvl="1"/>
            <a:r>
              <a:rPr lang="en-IN" altLang="en-US" smtClean="0"/>
              <a:t>Elimination of HBr from bromobenzene forms a </a:t>
            </a:r>
            <a:r>
              <a:rPr lang="en-IN" altLang="en-US" b="1" smtClean="0">
                <a:solidFill>
                  <a:srgbClr val="0070C0"/>
                </a:solidFill>
              </a:rPr>
              <a:t>benzyne</a:t>
            </a:r>
            <a:r>
              <a:rPr lang="en-IN" altLang="en-US" smtClean="0">
                <a:solidFill>
                  <a:srgbClr val="0070C0"/>
                </a:solidFill>
              </a:rPr>
              <a:t> </a:t>
            </a:r>
            <a:r>
              <a:rPr lang="en-IN" altLang="en-US" smtClean="0"/>
              <a:t>as the chemical intermediate</a:t>
            </a:r>
          </a:p>
        </p:txBody>
      </p:sp>
      <p:pic>
        <p:nvPicPr>
          <p:cNvPr id="13005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76650"/>
            <a:ext cx="46926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Benzyne</a:t>
            </a:r>
            <a:r>
              <a:rPr lang="en-CA" altLang="en-US" smtClean="0"/>
              <a:t> </a:t>
            </a:r>
            <a:endParaRPr lang="en-IN" altLang="en-US" smtClean="0"/>
          </a:p>
        </p:txBody>
      </p:sp>
      <p:sp>
        <p:nvSpPr>
          <p:cNvPr id="132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Benzyne has the electronic structure of a highly distorted alkyne</a:t>
            </a:r>
          </a:p>
          <a:p>
            <a:pPr lvl="1"/>
            <a:r>
              <a:rPr lang="en-IN" altLang="en-US" smtClean="0"/>
              <a:t>The benzyne triple bond uses </a:t>
            </a:r>
            <a:r>
              <a:rPr lang="en-IN" altLang="en-US" i="1" smtClean="0"/>
              <a:t>sp</a:t>
            </a:r>
            <a:r>
              <a:rPr lang="en-IN" altLang="en-US" i="1" baseline="30000" smtClean="0"/>
              <a:t>2</a:t>
            </a:r>
            <a:r>
              <a:rPr lang="en-IN" altLang="en-US" i="1" smtClean="0"/>
              <a:t>-</a:t>
            </a:r>
            <a:r>
              <a:rPr lang="en-IN" altLang="en-US" smtClean="0"/>
              <a:t>hybridized carbon atoms </a:t>
            </a:r>
          </a:p>
          <a:p>
            <a:endParaRPr lang="en-IN" altLang="en-US" smtClean="0"/>
          </a:p>
        </p:txBody>
      </p:sp>
      <p:pic>
        <p:nvPicPr>
          <p:cNvPr id="132100" name="Picture 6" descr="16_1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8574088" cy="34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Explain why the treatment of </a:t>
            </a:r>
            <a:r>
              <a:rPr lang="en-IN" altLang="en-US" i="1" smtClean="0"/>
              <a:t>p</a:t>
            </a:r>
            <a:r>
              <a:rPr lang="en-IN" altLang="en-US" smtClean="0"/>
              <a:t>-toluene with NaOH at 300°C yields a mixture of two products, but treatment of </a:t>
            </a:r>
            <a:r>
              <a:rPr lang="en-IN" altLang="en-US" i="1" smtClean="0"/>
              <a:t>m</a:t>
            </a:r>
            <a:r>
              <a:rPr lang="en-IN" altLang="en-US" smtClean="0"/>
              <a:t>-bromotoluene with NaOH yields a mixture of two or three products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1868488"/>
            <a:ext cx="6111875" cy="468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Oxidation of Aromatic Compounds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38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In the presence of an aromatic ring, alkyl side chains are converted to carboxyl groups through oxidation </a:t>
            </a:r>
          </a:p>
          <a:p>
            <a:pPr lvl="1"/>
            <a:r>
              <a:rPr lang="en-IN" altLang="en-US" smtClean="0"/>
              <a:t>Alkylbenzene is converted to benzoic acid</a:t>
            </a:r>
          </a:p>
          <a:p>
            <a:endParaRPr lang="en-CA" altLang="en-US" smtClean="0"/>
          </a:p>
        </p:txBody>
      </p:sp>
      <p:pic>
        <p:nvPicPr>
          <p:cNvPr id="138244" name="Picture 6" descr="16_u04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05200"/>
            <a:ext cx="8574088" cy="276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Oxidation of Aromatic Compounds</a:t>
            </a:r>
            <a:r>
              <a:rPr lang="en-CA" altLang="en-US" smtClean="0"/>
              <a:t> </a:t>
            </a:r>
            <a:endParaRPr lang="en-IN" altLang="en-US" smtClean="0"/>
          </a:p>
        </p:txBody>
      </p:sp>
      <p:sp>
        <p:nvSpPr>
          <p:cNvPr id="140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Side-chain oxidation involves a complex mechanism wherein C–H bonds next to the aromatic ring react to form intermediate benzylic radicals</a:t>
            </a:r>
          </a:p>
          <a:p>
            <a:r>
              <a:rPr lang="en-IN" altLang="en-US" smtClean="0"/>
              <a:t>Analogous side-chain reactions are a part of many biosynthetic pathways</a:t>
            </a:r>
          </a:p>
        </p:txBody>
      </p:sp>
      <p:pic>
        <p:nvPicPr>
          <p:cNvPr id="1402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19600"/>
            <a:ext cx="83121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smtClean="0">
                <a:solidFill>
                  <a:srgbClr val="FF0000"/>
                </a:solidFill>
              </a:rPr>
              <a:t>Figure 16.1 </a:t>
            </a:r>
            <a:r>
              <a:rPr lang="en-IN" altLang="en-US" sz="3200" smtClean="0"/>
              <a:t>- Electrophile Reactions With an Alkene and With Benzene</a:t>
            </a:r>
          </a:p>
        </p:txBody>
      </p:sp>
      <p:pic>
        <p:nvPicPr>
          <p:cNvPr id="1331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73" y="1384300"/>
            <a:ext cx="6408303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42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Mention the aromatic substance that is obtained if KMnO</a:t>
            </a:r>
            <a:r>
              <a:rPr lang="en-IN" altLang="en-US" baseline="-25000" smtClean="0"/>
              <a:t>4</a:t>
            </a:r>
            <a:r>
              <a:rPr lang="en-IN" altLang="en-US" smtClean="0"/>
              <a:t> undergoes oxidation with the following substance</a:t>
            </a:r>
            <a:endParaRPr lang="en-IN" altLang="en-US" baseline="-25000" smtClean="0"/>
          </a:p>
        </p:txBody>
      </p:sp>
      <p:pic>
        <p:nvPicPr>
          <p:cNvPr id="14234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200400"/>
            <a:ext cx="48133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Oxidation takes place at the benzylic position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2487613"/>
            <a:ext cx="8312150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Bromination of Alkylbenzene Side Chains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Occurs when an alkylbenzene is treated with </a:t>
            </a:r>
            <a:r>
              <a:rPr lang="en-IN" altLang="en-US" i="1" smtClean="0"/>
              <a:t>N-</a:t>
            </a:r>
            <a:r>
              <a:rPr lang="en-IN" altLang="en-US" smtClean="0"/>
              <a:t>bromosuccinimide (NBS)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lang="en-IN" altLang="en-US" smtClean="0"/>
          </a:p>
        </p:txBody>
      </p:sp>
      <p:pic>
        <p:nvPicPr>
          <p:cNvPr id="146436" name="Picture 6" descr="16_u04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667000"/>
            <a:ext cx="8564562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Mechanism of NBS (Radical) Reaction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Abstraction of a benzylic hydrogen atom generates an intermediate benzylic radical</a:t>
            </a:r>
          </a:p>
          <a:p>
            <a:r>
              <a:rPr lang="en-US" altLang="en-US" smtClean="0"/>
              <a:t>Benzylic radical reacts with Br</a:t>
            </a:r>
            <a:r>
              <a:rPr lang="en-US" altLang="en-US" baseline="-25000" smtClean="0"/>
              <a:t>2</a:t>
            </a:r>
            <a:r>
              <a:rPr lang="en-US" altLang="en-US" smtClean="0"/>
              <a:t> to yield product and a Br</a:t>
            </a:r>
            <a:r>
              <a:rPr lang="en-US" altLang="en-US" baseline="30000" smtClean="0"/>
              <a:t>-</a:t>
            </a:r>
            <a:r>
              <a:rPr lang="en-US" altLang="en-US" smtClean="0"/>
              <a:t> radical</a:t>
            </a:r>
          </a:p>
          <a:p>
            <a:r>
              <a:rPr lang="en-US" altLang="en-US" smtClean="0"/>
              <a:t>Br</a:t>
            </a:r>
            <a:r>
              <a:rPr lang="en-US" altLang="en-US" baseline="30000" smtClean="0"/>
              <a:t>-</a:t>
            </a:r>
            <a:r>
              <a:rPr lang="en-US" altLang="en-US" smtClean="0"/>
              <a:t> radical cycles back into reaction to carry on the chain</a:t>
            </a:r>
          </a:p>
          <a:p>
            <a:r>
              <a:rPr lang="en-US" altLang="en-US" smtClean="0"/>
              <a:t>Br</a:t>
            </a:r>
            <a:r>
              <a:rPr lang="en-US" altLang="en-US" baseline="-25000" smtClean="0"/>
              <a:t>2  </a:t>
            </a:r>
            <a:r>
              <a:rPr lang="en-US" altLang="en-US" smtClean="0"/>
              <a:t>is produced when HBr reacts with NBS</a:t>
            </a:r>
            <a:endParaRPr lang="en-CA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Mechanism of NBS (Radical) Reaction</a:t>
            </a:r>
            <a:endParaRPr lang="en-IN" altLang="en-US" smtClean="0"/>
          </a:p>
        </p:txBody>
      </p:sp>
      <p:pic>
        <p:nvPicPr>
          <p:cNvPr id="150532" name="Picture 6" descr="16_u04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47" y="1384300"/>
            <a:ext cx="6735356" cy="5105400"/>
          </a:xfrm>
          <a:noFill/>
        </p:spPr>
      </p:pic>
      <p:sp>
        <p:nvSpPr>
          <p:cNvPr id="150531" name="Rectangle 3"/>
          <p:cNvSpPr>
            <a:spLocks noChangeArrowheads="1"/>
          </p:cNvSpPr>
          <p:nvPr/>
        </p:nvSpPr>
        <p:spPr bwMode="auto">
          <a:xfrm>
            <a:off x="4441825" y="3244850"/>
            <a:ext cx="4016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· ·</a:t>
            </a:r>
            <a:endParaRPr lang="en-I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Bromination of Alkylbenzene Side Chains</a:t>
            </a:r>
            <a:r>
              <a:rPr lang="en-CA" altLang="en-US" smtClean="0"/>
              <a:t> </a:t>
            </a:r>
            <a:endParaRPr lang="en-IN" altLang="en-US" smtClean="0"/>
          </a:p>
        </p:txBody>
      </p:sp>
      <p:sp>
        <p:nvSpPr>
          <p:cNvPr id="152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The reaction of HBr with NBS occurs only at the benzylic position</a:t>
            </a:r>
          </a:p>
          <a:p>
            <a:pPr lvl="1"/>
            <a:r>
              <a:rPr lang="en-IN" altLang="en-US" smtClean="0"/>
              <a:t>The benzylic radical intermediate is stabilized by resonance</a:t>
            </a:r>
          </a:p>
          <a:p>
            <a:pPr lvl="2"/>
            <a:r>
              <a:rPr lang="en-IN" altLang="en-US" smtClean="0"/>
              <a:t>The </a:t>
            </a:r>
            <a:r>
              <a:rPr lang="en-IN" altLang="en-US" i="1" smtClean="0"/>
              <a:t>p</a:t>
            </a:r>
            <a:r>
              <a:rPr lang="en-IN" altLang="en-US" smtClean="0"/>
              <a:t> orbital of the benzyl radical overlaps with the ringed </a:t>
            </a:r>
            <a:r>
              <a:rPr lang="en-US" altLang="en-US" smtClean="0">
                <a:sym typeface="Symbol" panose="05050102010706020507" pitchFamily="18" charset="2"/>
              </a:rPr>
              <a:t> electron system</a:t>
            </a:r>
            <a:endParaRPr lang="en-IN" altLang="en-US" smtClean="0"/>
          </a:p>
        </p:txBody>
      </p:sp>
      <p:pic>
        <p:nvPicPr>
          <p:cNvPr id="15258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4267200"/>
            <a:ext cx="831215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54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Styrene, the simplest alkenylbenzene, is prepared for commercial use in plastics manufacture by catalytic dehydrogenation of ethylbenzene</a:t>
            </a:r>
          </a:p>
          <a:p>
            <a:pPr lvl="1"/>
            <a:r>
              <a:rPr lang="en-IN" altLang="en-US" smtClean="0"/>
              <a:t>Prepare styrene from benzene</a:t>
            </a:r>
          </a:p>
          <a:p>
            <a:endParaRPr lang="en-IN" altLang="en-US" smtClean="0"/>
          </a:p>
        </p:txBody>
      </p:sp>
      <p:pic>
        <p:nvPicPr>
          <p:cNvPr id="15462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3979863"/>
            <a:ext cx="2781300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2362200"/>
            <a:ext cx="831215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Reduction of Aromatic Compounds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Aromatic rings are inert to catalytic hydrogenation under conditions that reduce alkene double bonds</a:t>
            </a:r>
          </a:p>
          <a:p>
            <a:pPr lvl="1"/>
            <a:r>
              <a:rPr lang="en-US" altLang="en-US" smtClean="0"/>
              <a:t>They can selectively reduce an alkene double bond in the presence of an aromatic ring</a:t>
            </a:r>
          </a:p>
        </p:txBody>
      </p:sp>
      <p:pic>
        <p:nvPicPr>
          <p:cNvPr id="158724" name="Picture 6" descr="16_u05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3643313"/>
            <a:ext cx="8583612" cy="306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Reduction of Aromatic Compounds</a:t>
            </a:r>
            <a:r>
              <a:rPr lang="en-CA" altLang="en-US" smtClean="0"/>
              <a:t> </a:t>
            </a:r>
            <a:endParaRPr lang="en-IN" altLang="en-US" smtClean="0"/>
          </a:p>
        </p:txBody>
      </p:sp>
      <p:sp>
        <p:nvSpPr>
          <p:cNvPr id="160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Reduction of an aromatic ring requires either:</a:t>
            </a:r>
          </a:p>
          <a:p>
            <a:pPr lvl="1"/>
            <a:r>
              <a:rPr lang="en-US" altLang="en-US" smtClean="0"/>
              <a:t>A platinum catalyst and a pressure of several hundred atmospheres</a:t>
            </a:r>
          </a:p>
          <a:p>
            <a:pPr lvl="1"/>
            <a:r>
              <a:rPr lang="en-US" altLang="en-US" smtClean="0"/>
              <a:t>A catalyst such as rhodium or carbon</a:t>
            </a:r>
            <a:endParaRPr lang="en-IN" altLang="en-US" smtClean="0"/>
          </a:p>
        </p:txBody>
      </p:sp>
      <p:pic>
        <p:nvPicPr>
          <p:cNvPr id="16077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270250"/>
            <a:ext cx="4692650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16.2 </a:t>
            </a:r>
            <a:r>
              <a:rPr lang="en-IN" altLang="en-US" smtClean="0"/>
              <a:t>- Electrophilic Bromination of Benzene</a:t>
            </a:r>
          </a:p>
        </p:txBody>
      </p:sp>
      <p:pic>
        <p:nvPicPr>
          <p:cNvPr id="1536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2325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Reduction of Aryl Alkyl Ketones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An aromatic ring can activate neighboring carbonyl group toward reduction</a:t>
            </a:r>
          </a:p>
          <a:p>
            <a:pPr lvl="1"/>
            <a:r>
              <a:rPr lang="en-US" altLang="en-US" smtClean="0"/>
              <a:t>An aryl alkyl ketone can be converted into an alkylbenzene by catalytic hydrogenation over a palladium catalyst</a:t>
            </a:r>
          </a:p>
        </p:txBody>
      </p:sp>
      <p:pic>
        <p:nvPicPr>
          <p:cNvPr id="162820" name="Picture 6" descr="16_u05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3352800"/>
            <a:ext cx="58515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Reduction of Aryl Alkyl Ketones</a:t>
            </a:r>
            <a:r>
              <a:rPr lang="en-CA" altLang="en-US" smtClean="0"/>
              <a:t> </a:t>
            </a:r>
            <a:endParaRPr lang="en-IN" altLang="en-US" smtClean="0"/>
          </a:p>
        </p:txBody>
      </p:sp>
      <p:sp>
        <p:nvSpPr>
          <p:cNvPr id="164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Only aryl alkyl ketones can be converted into a methylene group by catalytic hydrogenation</a:t>
            </a:r>
          </a:p>
          <a:p>
            <a:r>
              <a:rPr lang="en-IN" altLang="en-US" smtClean="0"/>
              <a:t>Nitro substituents hinder the catalytic reduction of aryl alkyl ketones</a:t>
            </a:r>
          </a:p>
          <a:p>
            <a:pPr lvl="1"/>
            <a:r>
              <a:rPr lang="en-IN" altLang="en-US" smtClean="0"/>
              <a:t>Nitro group undergoes reduction to form an amino group</a:t>
            </a:r>
          </a:p>
          <a:p>
            <a:endParaRPr lang="en-IN" altLang="en-US" smtClean="0"/>
          </a:p>
        </p:txBody>
      </p:sp>
      <p:pic>
        <p:nvPicPr>
          <p:cNvPr id="16486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4178300"/>
            <a:ext cx="75565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Prepare diphenylmethane, (Ph)</a:t>
            </a:r>
            <a:r>
              <a:rPr lang="en-IN" altLang="en-US" baseline="-25000" smtClean="0"/>
              <a:t>2</a:t>
            </a:r>
            <a:r>
              <a:rPr lang="en-IN" altLang="en-US" smtClean="0"/>
              <a:t>CH</a:t>
            </a:r>
            <a:r>
              <a:rPr lang="en-IN" altLang="en-US" baseline="-25000" smtClean="0"/>
              <a:t>2</a:t>
            </a:r>
            <a:r>
              <a:rPr lang="en-IN" altLang="en-US" smtClean="0"/>
              <a:t>, from benzene and an acid chloride</a:t>
            </a:r>
          </a:p>
          <a:p>
            <a:r>
              <a:rPr lang="en-IN" altLang="en-US" smtClean="0"/>
              <a:t>Solution:</a:t>
            </a:r>
          </a:p>
          <a:p>
            <a:pPr lvl="2"/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0"/>
            <a:ext cx="83121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Synthesis of Polysubstituted Benzenes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Working synthesis reactions is one of the best ways to learn organic chemistry</a:t>
            </a:r>
          </a:p>
          <a:p>
            <a:r>
              <a:rPr lang="en-US" altLang="en-US" smtClean="0"/>
              <a:t>Knowledge on using the right reactions at the right time is vital to a successful scheme</a:t>
            </a:r>
          </a:p>
          <a:p>
            <a:r>
              <a:rPr lang="en-US" altLang="en-US" smtClean="0"/>
              <a:t>Ability to plan a sequence of reactions in right order is valuable to synthesis of substituted aromatic rings</a:t>
            </a:r>
          </a:p>
          <a:p>
            <a:endParaRPr lang="en-CA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Synthesize </a:t>
            </a:r>
            <a:r>
              <a:rPr lang="en-IN" altLang="en-US" i="1" smtClean="0"/>
              <a:t>m</a:t>
            </a:r>
            <a:r>
              <a:rPr lang="en-IN" altLang="en-US" smtClean="0"/>
              <a:t>-Chloronitrobenzene from benzene</a:t>
            </a:r>
          </a:p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In order to synthesize the product with the correct orientation of substituents, benzene must be nitrated before it is chlorinated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51263"/>
            <a:ext cx="8312150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Summary</a:t>
            </a:r>
          </a:p>
        </p:txBody>
      </p:sp>
      <p:sp>
        <p:nvSpPr>
          <p:cNvPr id="173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There are two phases in an electrophilic aromatic substitution reaction:</a:t>
            </a:r>
          </a:p>
          <a:p>
            <a:pPr lvl="1"/>
            <a:r>
              <a:rPr lang="en-IN" altLang="en-US" smtClean="0"/>
              <a:t>Initial reaction of an electrophile E</a:t>
            </a:r>
            <a:r>
              <a:rPr lang="en-IN" altLang="en-US" baseline="30000" smtClean="0"/>
              <a:t>+</a:t>
            </a:r>
          </a:p>
          <a:p>
            <a:pPr lvl="1"/>
            <a:r>
              <a:rPr lang="en-IN" altLang="en-US" smtClean="0"/>
              <a:t>Loss of H</a:t>
            </a:r>
            <a:r>
              <a:rPr lang="en-IN" altLang="en-US" baseline="30000" smtClean="0"/>
              <a:t>+</a:t>
            </a:r>
            <a:r>
              <a:rPr lang="en-IN" altLang="en-US" smtClean="0"/>
              <a:t> from the resonance-stabilized carbocation intermediate</a:t>
            </a:r>
          </a:p>
          <a:p>
            <a:r>
              <a:rPr lang="en-IN" altLang="en-US" smtClean="0"/>
              <a:t>The Friedel-Crafts alkylation and acylation reactions are important electrophilic aromatic substitution reactions that involve the reaction of an aromatic ring with carbocation electrophiles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Summary</a:t>
            </a:r>
          </a:p>
        </p:txBody>
      </p:sp>
      <p:sp>
        <p:nvSpPr>
          <p:cNvPr id="174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Resonance and inductive effects are the means by which substituents influence aromatic rings</a:t>
            </a:r>
          </a:p>
          <a:p>
            <a:r>
              <a:rPr lang="en-IN" altLang="en-US" smtClean="0"/>
              <a:t>Nucleophilic aromatic substitution is a reaction that halobenzenes go through and involve an addition of a nucleophile to the ring</a:t>
            </a:r>
          </a:p>
          <a:p>
            <a:r>
              <a:rPr lang="en-IN" altLang="en-US" smtClean="0"/>
              <a:t>In halobenzenes that are not activated by electron-withdrawing substituents, nucleophilic aromatic substitutions occur by elimination of HX which yields a benzene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Monobromination of toluene gives a mixture of three bromotoluene products</a:t>
            </a:r>
          </a:p>
          <a:p>
            <a:pPr lvl="1"/>
            <a:r>
              <a:rPr lang="en-IN" altLang="en-US" smtClean="0"/>
              <a:t>Draw and name them</a:t>
            </a:r>
          </a:p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31215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7021</TotalTime>
  <Words>2670</Words>
  <Application>Microsoft Office PowerPoint</Application>
  <PresentationFormat>On-screen Show (4:3)</PresentationFormat>
  <Paragraphs>461</Paragraphs>
  <Slides>86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MS PGothic</vt:lpstr>
      <vt:lpstr>Wingdings</vt:lpstr>
      <vt:lpstr>Times New Roman</vt:lpstr>
      <vt:lpstr>Symbol</vt:lpstr>
      <vt:lpstr>1_Layers</vt:lpstr>
      <vt:lpstr>Chapter 16 Chemistry of Benzene: Electrophilic Aromatic Substitution </vt:lpstr>
      <vt:lpstr>Learning Objectives</vt:lpstr>
      <vt:lpstr>PowerPoint Presentation</vt:lpstr>
      <vt:lpstr>PowerPoint Presentation</vt:lpstr>
      <vt:lpstr>Electrophilic Aromatic Substitution Reactions: Bromination</vt:lpstr>
      <vt:lpstr>Electrophilic Aromatic Substitution Reactions: Bromination</vt:lpstr>
      <vt:lpstr>Figure 16.1 - Electrophile Reactions With an Alkene and With Benzene</vt:lpstr>
      <vt:lpstr>Figure 16.2 - Electrophilic Bromination of Benzene</vt:lpstr>
      <vt:lpstr>Worked Example</vt:lpstr>
      <vt:lpstr>Other Aromatic Substitutions </vt:lpstr>
      <vt:lpstr>Other Aromatic Substitutions </vt:lpstr>
      <vt:lpstr>Other Aromatic Substitutions </vt:lpstr>
      <vt:lpstr>Natural Electrophilic Aromatic Halogenations</vt:lpstr>
      <vt:lpstr>Aromatic Nitration</vt:lpstr>
      <vt:lpstr>Aromatic Sulfonation</vt:lpstr>
      <vt:lpstr>Aromatic Hydroxylation</vt:lpstr>
      <vt:lpstr>Figure 16.6 - Mechanism for the Electrophilic Hydroxylation of p-hydroxyphenylacetate</vt:lpstr>
      <vt:lpstr>Worked Example</vt:lpstr>
      <vt:lpstr>Worked Example</vt:lpstr>
      <vt:lpstr>Alkylation of Aromatic Rings:  The Friedel-Crafts Reaction </vt:lpstr>
      <vt:lpstr>Figure 16.7 - Mechanism of the Friedel-Crafts Reaction</vt:lpstr>
      <vt:lpstr>Limitations of the Friedel-Crafts Reaction</vt:lpstr>
      <vt:lpstr>Limitations of the Friedel-Crafts Reaction </vt:lpstr>
      <vt:lpstr>Limitations of the Friedel-Crafts Reaction</vt:lpstr>
      <vt:lpstr>Acylation of Aromatic Rings </vt:lpstr>
      <vt:lpstr>Mechanism of Friedel-Crafts Acylation</vt:lpstr>
      <vt:lpstr>Alkylation of Aromatic Rings:  The Friedel-Crafts Reaction </vt:lpstr>
      <vt:lpstr>Figure 16.10 - Biosynthesis of Phylloquinone from 1,4- dihydroxynaphthoic Acid</vt:lpstr>
      <vt:lpstr>Worked Example</vt:lpstr>
      <vt:lpstr>Worked Example</vt:lpstr>
      <vt:lpstr>Substituent Effects in Substituted Aromatic Rings </vt:lpstr>
      <vt:lpstr>Table 16.1 - Orientation of Nitration in Substituted Bezenes</vt:lpstr>
      <vt:lpstr>Figure 16.11 - Classification of Substituent Effects in Electrophilic Aromatic Substitution</vt:lpstr>
      <vt:lpstr>Worked Example</vt:lpstr>
      <vt:lpstr>Activating or Deactivating Effects</vt:lpstr>
      <vt:lpstr>Origins of Substituent Effects</vt:lpstr>
      <vt:lpstr>Resonance Effects - Electron Withdrawal</vt:lpstr>
      <vt:lpstr>Worked Example</vt:lpstr>
      <vt:lpstr>Worked Example</vt:lpstr>
      <vt:lpstr>Ortho- and Para-Directing Activators: Alkyl Groups</vt:lpstr>
      <vt:lpstr>Ortho- and Para-Directing Activators: OH and NH2</vt:lpstr>
      <vt:lpstr>Worked Example</vt:lpstr>
      <vt:lpstr>Worked Example</vt:lpstr>
      <vt:lpstr>Worked Example</vt:lpstr>
      <vt:lpstr>Ortho- and Para-Directing Deactivators: Halogens</vt:lpstr>
      <vt:lpstr>Figure 16.15 - Carbocation Intermediates in the Nitration of Chlorobenzene</vt:lpstr>
      <vt:lpstr>Meta-Directing Deactivators</vt:lpstr>
      <vt:lpstr>Worked Example</vt:lpstr>
      <vt:lpstr>Worked Example</vt:lpstr>
      <vt:lpstr>Table 16.2 - Substituent Effects in Electrophilic Aromatic Substitution</vt:lpstr>
      <vt:lpstr>Trisubstituted Benzenes: Additivity of Effects</vt:lpstr>
      <vt:lpstr>Trisubstituted Benzenes: Additivity of Effects</vt:lpstr>
      <vt:lpstr>Trisubstituted Benzenes: Additivity of Effects</vt:lpstr>
      <vt:lpstr>Worked Example</vt:lpstr>
      <vt:lpstr>Worked Example</vt:lpstr>
      <vt:lpstr>Nucleophilic Aromatic Substitution </vt:lpstr>
      <vt:lpstr>Nucleophilic Aromatic Substitution </vt:lpstr>
      <vt:lpstr>Figure 16.17 - Mechanism of Nucleophilic Aromatic Substitution</vt:lpstr>
      <vt:lpstr>Figure 16.18 - Nucleophilic Aromatic Substitution of Nitrochlorobenzenes</vt:lpstr>
      <vt:lpstr>Differences Between Electrophilic and Nucleophilic Aromatic Substitutions</vt:lpstr>
      <vt:lpstr>Worked Example</vt:lpstr>
      <vt:lpstr>Worked Example</vt:lpstr>
      <vt:lpstr>Benzyne </vt:lpstr>
      <vt:lpstr>Benzyne </vt:lpstr>
      <vt:lpstr>Benzyne </vt:lpstr>
      <vt:lpstr>Worked Example</vt:lpstr>
      <vt:lpstr>Worked Example</vt:lpstr>
      <vt:lpstr>Oxidation of Aromatic Compounds </vt:lpstr>
      <vt:lpstr>Oxidation of Aromatic Compounds </vt:lpstr>
      <vt:lpstr>Worked Example</vt:lpstr>
      <vt:lpstr>Worked Example</vt:lpstr>
      <vt:lpstr>Bromination of Alkylbenzene Side Chains </vt:lpstr>
      <vt:lpstr>Mechanism of NBS (Radical) Reaction</vt:lpstr>
      <vt:lpstr>Mechanism of NBS (Radical) Reaction</vt:lpstr>
      <vt:lpstr>Bromination of Alkylbenzene Side Chains </vt:lpstr>
      <vt:lpstr>Worked Example</vt:lpstr>
      <vt:lpstr>Worked Example</vt:lpstr>
      <vt:lpstr>Reduction of Aromatic Compounds </vt:lpstr>
      <vt:lpstr>Reduction of Aromatic Compounds </vt:lpstr>
      <vt:lpstr>Reduction of Aryl Alkyl Ketones </vt:lpstr>
      <vt:lpstr>Reduction of Aryl Alkyl Ketones </vt:lpstr>
      <vt:lpstr>Worked Example</vt:lpstr>
      <vt:lpstr>Synthesis of Polysubstituted Benzenes </vt:lpstr>
      <vt:lpstr>Worked Example</vt:lpstr>
      <vt:lpstr>Summary</vt:lpstr>
      <vt:lpstr>Summary</vt:lpstr>
    </vt:vector>
  </TitlesOfParts>
  <Company>University of Toronto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Electophilic Aromatic Substituion</dc:title>
  <dc:subject>McMurry Chapter 16</dc:subject>
  <dc:creator>Ronald Kluger</dc:creator>
  <cp:lastModifiedBy>EAWoods</cp:lastModifiedBy>
  <cp:revision>483</cp:revision>
  <cp:lastPrinted>2009-04-22T19:24:48Z</cp:lastPrinted>
  <dcterms:created xsi:type="dcterms:W3CDTF">2010-07-14T02:56:29Z</dcterms:created>
  <dcterms:modified xsi:type="dcterms:W3CDTF">2015-04-10T12:54:58Z</dcterms:modified>
</cp:coreProperties>
</file>